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6DBBF-048B-09B5-C981-371F5DDC3633}" v="20" dt="2023-07-01T13:32:22.617"/>
    <p1510:client id="{1ECBF245-C850-0FEE-591A-DF0BD7AB0E27}" v="424" dt="2023-07-01T10:19:50.195"/>
    <p1510:client id="{3C4A5BD0-EC7E-E673-D761-FBDB40B26000}" v="335" dt="2023-07-04T03:12:06.934"/>
    <p1510:client id="{4B7218CF-D870-2A6A-E13A-EE79D7C9E0FB}" v="3" dt="2023-07-04T00:56:26.555"/>
    <p1510:client id="{5945A876-9F25-4985-200F-79FF513D9BC8}" v="864" dt="2023-07-01T13:22:26.089"/>
    <p1510:client id="{88333AF7-6737-65C8-44D1-5D72FD020968}" v="337" dt="2023-07-04T03:03:47.765"/>
    <p1510:client id="{92C737DA-9BD9-D90B-B916-778117B2B3C0}" v="43" dt="2023-07-03T14:07:33.812"/>
    <p1510:client id="{C0770749-5C57-F35C-1EDD-379D461241C9}" v="33" dt="2023-07-04T01:24:44.347"/>
    <p1510:client id="{D2C98D32-2BD4-4956-99BC-894A2862CD27}" v="285" dt="2023-07-01T09:46:37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27804-1FC3-4816-839D-18B8451289E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775F9CC-4881-4270-A471-0372F05375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Are you curious about how computers can understand and interpret human speech?</a:t>
          </a:r>
        </a:p>
      </dgm:t>
    </dgm:pt>
    <dgm:pt modelId="{60EA6A41-77C8-4D93-BFD7-97E23CF47978}" type="parTrans" cxnId="{8E92F8B3-4612-459E-9924-9C8D7656A1D9}">
      <dgm:prSet/>
      <dgm:spPr/>
      <dgm:t>
        <a:bodyPr/>
        <a:lstStyle/>
        <a:p>
          <a:endParaRPr lang="en-US"/>
        </a:p>
      </dgm:t>
    </dgm:pt>
    <dgm:pt modelId="{C00112E5-46C0-4A9C-BCA9-CD5E88E23AA5}" type="sibTrans" cxnId="{8E92F8B3-4612-459E-9924-9C8D7656A1D9}">
      <dgm:prSet/>
      <dgm:spPr/>
      <dgm:t>
        <a:bodyPr/>
        <a:lstStyle/>
        <a:p>
          <a:endParaRPr lang="en-US"/>
        </a:p>
      </dgm:t>
    </dgm:pt>
    <dgm:pt modelId="{2B3D40A4-3D0E-4E0F-9F41-99CFC16441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Have you ever wondered how self-driving cars navigate through complex traffic situations ?</a:t>
          </a:r>
        </a:p>
      </dgm:t>
    </dgm:pt>
    <dgm:pt modelId="{B07B8419-E243-478F-BEBC-6DC295833A75}" type="parTrans" cxnId="{2B410405-A173-4AD8-90E2-58D08BD41DA2}">
      <dgm:prSet/>
      <dgm:spPr/>
      <dgm:t>
        <a:bodyPr/>
        <a:lstStyle/>
        <a:p>
          <a:endParaRPr lang="en-US"/>
        </a:p>
      </dgm:t>
    </dgm:pt>
    <dgm:pt modelId="{CE6FFAF9-DFA9-4080-BE83-130E3F989865}" type="sibTrans" cxnId="{2B410405-A173-4AD8-90E2-58D08BD41DA2}">
      <dgm:prSet/>
      <dgm:spPr/>
      <dgm:t>
        <a:bodyPr/>
        <a:lstStyle/>
        <a:p>
          <a:endParaRPr lang="en-US"/>
        </a:p>
      </dgm:t>
    </dgm:pt>
    <dgm:pt modelId="{FF47583E-C4E9-48CD-9C77-8783230ACC1E}" type="pres">
      <dgm:prSet presAssocID="{CEA27804-1FC3-4816-839D-18B8451289EE}" presName="root" presStyleCnt="0">
        <dgm:presLayoutVars>
          <dgm:dir/>
          <dgm:resizeHandles val="exact"/>
        </dgm:presLayoutVars>
      </dgm:prSet>
      <dgm:spPr/>
    </dgm:pt>
    <dgm:pt modelId="{72F91BB1-496F-45C1-8FCC-220A74D78630}" type="pres">
      <dgm:prSet presAssocID="{2775F9CC-4881-4270-A471-0372F05375F5}" presName="compNode" presStyleCnt="0"/>
      <dgm:spPr/>
    </dgm:pt>
    <dgm:pt modelId="{139EBD4C-3C21-4FD3-89A8-2A6CA745782D}" type="pres">
      <dgm:prSet presAssocID="{2775F9CC-4881-4270-A471-0372F05375F5}" presName="iconBgRect" presStyleLbl="bgShp" presStyleIdx="0" presStyleCnt="2"/>
      <dgm:spPr/>
    </dgm:pt>
    <dgm:pt modelId="{8ADE1DB7-74F1-4BD4-912F-5C6C6B0F704D}" type="pres">
      <dgm:prSet presAssocID="{2775F9CC-4881-4270-A471-0372F05375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FAEC0F0-5DFB-47B4-908B-025DD6377E3E}" type="pres">
      <dgm:prSet presAssocID="{2775F9CC-4881-4270-A471-0372F05375F5}" presName="spaceRect" presStyleCnt="0"/>
      <dgm:spPr/>
    </dgm:pt>
    <dgm:pt modelId="{82DEECEE-0DC5-4633-B214-5EF6FF0781A8}" type="pres">
      <dgm:prSet presAssocID="{2775F9CC-4881-4270-A471-0372F05375F5}" presName="textRect" presStyleLbl="revTx" presStyleIdx="0" presStyleCnt="2">
        <dgm:presLayoutVars>
          <dgm:chMax val="1"/>
          <dgm:chPref val="1"/>
        </dgm:presLayoutVars>
      </dgm:prSet>
      <dgm:spPr/>
    </dgm:pt>
    <dgm:pt modelId="{19824BB5-2DC4-475E-A2E5-6FA522AE430E}" type="pres">
      <dgm:prSet presAssocID="{C00112E5-46C0-4A9C-BCA9-CD5E88E23AA5}" presName="sibTrans" presStyleCnt="0"/>
      <dgm:spPr/>
    </dgm:pt>
    <dgm:pt modelId="{F5A96466-F52A-47E4-823A-E26DA557744B}" type="pres">
      <dgm:prSet presAssocID="{2B3D40A4-3D0E-4E0F-9F41-99CFC16441E4}" presName="compNode" presStyleCnt="0"/>
      <dgm:spPr/>
    </dgm:pt>
    <dgm:pt modelId="{AA616BA8-3224-431B-AF63-9E19F1DF1422}" type="pres">
      <dgm:prSet presAssocID="{2B3D40A4-3D0E-4E0F-9F41-99CFC16441E4}" presName="iconBgRect" presStyleLbl="bgShp" presStyleIdx="1" presStyleCnt="2"/>
      <dgm:spPr/>
    </dgm:pt>
    <dgm:pt modelId="{11264344-8963-49EB-9274-4D4F2152D13D}" type="pres">
      <dgm:prSet presAssocID="{2B3D40A4-3D0E-4E0F-9F41-99CFC16441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E45D72F-5743-4358-B6B0-877FF70CFDE9}" type="pres">
      <dgm:prSet presAssocID="{2B3D40A4-3D0E-4E0F-9F41-99CFC16441E4}" presName="spaceRect" presStyleCnt="0"/>
      <dgm:spPr/>
    </dgm:pt>
    <dgm:pt modelId="{4955E432-DD60-418B-9F30-02CE4E66CF6D}" type="pres">
      <dgm:prSet presAssocID="{2B3D40A4-3D0E-4E0F-9F41-99CFC16441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B410405-A173-4AD8-90E2-58D08BD41DA2}" srcId="{CEA27804-1FC3-4816-839D-18B8451289EE}" destId="{2B3D40A4-3D0E-4E0F-9F41-99CFC16441E4}" srcOrd="1" destOrd="0" parTransId="{B07B8419-E243-478F-BEBC-6DC295833A75}" sibTransId="{CE6FFAF9-DFA9-4080-BE83-130E3F989865}"/>
    <dgm:cxn modelId="{E435B240-AA9B-4425-A69D-6C3D7E1939EE}" type="presOf" srcId="{2B3D40A4-3D0E-4E0F-9F41-99CFC16441E4}" destId="{4955E432-DD60-418B-9F30-02CE4E66CF6D}" srcOrd="0" destOrd="0" presId="urn:microsoft.com/office/officeart/2018/5/layout/IconCircleLabelList"/>
    <dgm:cxn modelId="{2167668D-DA9D-4282-BA1D-C9C4D3AE422F}" type="presOf" srcId="{CEA27804-1FC3-4816-839D-18B8451289EE}" destId="{FF47583E-C4E9-48CD-9C77-8783230ACC1E}" srcOrd="0" destOrd="0" presId="urn:microsoft.com/office/officeart/2018/5/layout/IconCircleLabelList"/>
    <dgm:cxn modelId="{8E92F8B3-4612-459E-9924-9C8D7656A1D9}" srcId="{CEA27804-1FC3-4816-839D-18B8451289EE}" destId="{2775F9CC-4881-4270-A471-0372F05375F5}" srcOrd="0" destOrd="0" parTransId="{60EA6A41-77C8-4D93-BFD7-97E23CF47978}" sibTransId="{C00112E5-46C0-4A9C-BCA9-CD5E88E23AA5}"/>
    <dgm:cxn modelId="{9F66B6DC-9E81-4A2C-90BD-B66790987D8C}" type="presOf" srcId="{2775F9CC-4881-4270-A471-0372F05375F5}" destId="{82DEECEE-0DC5-4633-B214-5EF6FF0781A8}" srcOrd="0" destOrd="0" presId="urn:microsoft.com/office/officeart/2018/5/layout/IconCircleLabelList"/>
    <dgm:cxn modelId="{D1CF07AB-CDF3-4716-89FD-6E9BFA27BCF9}" type="presParOf" srcId="{FF47583E-C4E9-48CD-9C77-8783230ACC1E}" destId="{72F91BB1-496F-45C1-8FCC-220A74D78630}" srcOrd="0" destOrd="0" presId="urn:microsoft.com/office/officeart/2018/5/layout/IconCircleLabelList"/>
    <dgm:cxn modelId="{EDEFC7F2-40A9-487A-8220-5CACB431F908}" type="presParOf" srcId="{72F91BB1-496F-45C1-8FCC-220A74D78630}" destId="{139EBD4C-3C21-4FD3-89A8-2A6CA745782D}" srcOrd="0" destOrd="0" presId="urn:microsoft.com/office/officeart/2018/5/layout/IconCircleLabelList"/>
    <dgm:cxn modelId="{14C9BF34-4811-48A4-B1A5-9725F2A2EF14}" type="presParOf" srcId="{72F91BB1-496F-45C1-8FCC-220A74D78630}" destId="{8ADE1DB7-74F1-4BD4-912F-5C6C6B0F704D}" srcOrd="1" destOrd="0" presId="urn:microsoft.com/office/officeart/2018/5/layout/IconCircleLabelList"/>
    <dgm:cxn modelId="{8BE6D2B6-AF6E-48CC-8FB0-4B4EFDF864FD}" type="presParOf" srcId="{72F91BB1-496F-45C1-8FCC-220A74D78630}" destId="{AFAEC0F0-5DFB-47B4-908B-025DD6377E3E}" srcOrd="2" destOrd="0" presId="urn:microsoft.com/office/officeart/2018/5/layout/IconCircleLabelList"/>
    <dgm:cxn modelId="{98581FDA-3DA0-427E-BB48-B0D0F99600AB}" type="presParOf" srcId="{72F91BB1-496F-45C1-8FCC-220A74D78630}" destId="{82DEECEE-0DC5-4633-B214-5EF6FF0781A8}" srcOrd="3" destOrd="0" presId="urn:microsoft.com/office/officeart/2018/5/layout/IconCircleLabelList"/>
    <dgm:cxn modelId="{C39A456F-CAC0-408F-9705-AB8C6C6AD517}" type="presParOf" srcId="{FF47583E-C4E9-48CD-9C77-8783230ACC1E}" destId="{19824BB5-2DC4-475E-A2E5-6FA522AE430E}" srcOrd="1" destOrd="0" presId="urn:microsoft.com/office/officeart/2018/5/layout/IconCircleLabelList"/>
    <dgm:cxn modelId="{10E51B97-2EB9-49D6-B716-F5AF34244DE6}" type="presParOf" srcId="{FF47583E-C4E9-48CD-9C77-8783230ACC1E}" destId="{F5A96466-F52A-47E4-823A-E26DA557744B}" srcOrd="2" destOrd="0" presId="urn:microsoft.com/office/officeart/2018/5/layout/IconCircleLabelList"/>
    <dgm:cxn modelId="{5D4CDA4B-A723-4D86-AD97-CA3AA1BE2AC0}" type="presParOf" srcId="{F5A96466-F52A-47E4-823A-E26DA557744B}" destId="{AA616BA8-3224-431B-AF63-9E19F1DF1422}" srcOrd="0" destOrd="0" presId="urn:microsoft.com/office/officeart/2018/5/layout/IconCircleLabelList"/>
    <dgm:cxn modelId="{FDCCC90D-A518-4225-8232-FB52BAD95DCC}" type="presParOf" srcId="{F5A96466-F52A-47E4-823A-E26DA557744B}" destId="{11264344-8963-49EB-9274-4D4F2152D13D}" srcOrd="1" destOrd="0" presId="urn:microsoft.com/office/officeart/2018/5/layout/IconCircleLabelList"/>
    <dgm:cxn modelId="{E68ED8BA-6FF4-4E1E-9DCE-F65345901BD1}" type="presParOf" srcId="{F5A96466-F52A-47E4-823A-E26DA557744B}" destId="{5E45D72F-5743-4358-B6B0-877FF70CFDE9}" srcOrd="2" destOrd="0" presId="urn:microsoft.com/office/officeart/2018/5/layout/IconCircleLabelList"/>
    <dgm:cxn modelId="{7303E40B-3A9C-44EA-AE6C-1D3E977D52D4}" type="presParOf" srcId="{F5A96466-F52A-47E4-823A-E26DA557744B}" destId="{4955E432-DD60-418B-9F30-02CE4E66CF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B6F255-9CC6-4C25-95DD-A36165C28BD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2B7D87-0D90-4D2F-83B2-E88229CFBB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Overfitting and underfitting</a:t>
          </a:r>
          <a:endParaRPr lang="en-US"/>
        </a:p>
      </dgm:t>
    </dgm:pt>
    <dgm:pt modelId="{5D182D89-C8DC-41D2-8B9A-22BDCA2D8217}" type="parTrans" cxnId="{86D5DCE3-23FD-4AED-B228-3D0583BE4621}">
      <dgm:prSet/>
      <dgm:spPr/>
      <dgm:t>
        <a:bodyPr/>
        <a:lstStyle/>
        <a:p>
          <a:endParaRPr lang="en-US"/>
        </a:p>
      </dgm:t>
    </dgm:pt>
    <dgm:pt modelId="{B3AE343E-361C-41E5-A192-5B07CB69073C}" type="sibTrans" cxnId="{86D5DCE3-23FD-4AED-B228-3D0583BE4621}">
      <dgm:prSet/>
      <dgm:spPr/>
      <dgm:t>
        <a:bodyPr/>
        <a:lstStyle/>
        <a:p>
          <a:endParaRPr lang="en-US"/>
        </a:p>
      </dgm:t>
    </dgm:pt>
    <dgm:pt modelId="{266D40A9-D9D3-44E7-B7C1-DE5DDE1ADC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`Underfitting : Model fails to capture underlying data trend due to insufficient training data.</a:t>
          </a:r>
        </a:p>
      </dgm:t>
    </dgm:pt>
    <dgm:pt modelId="{E7802E0D-48FF-4180-BCCD-FE8B5AD077AE}" type="parTrans" cxnId="{0FCF1095-B36E-42AE-8C86-66241F7FD049}">
      <dgm:prSet/>
      <dgm:spPr/>
      <dgm:t>
        <a:bodyPr/>
        <a:lstStyle/>
        <a:p>
          <a:endParaRPr lang="en-US"/>
        </a:p>
      </dgm:t>
    </dgm:pt>
    <dgm:pt modelId="{96BC48E2-BC6A-417E-947A-2D60E7648B85}" type="sibTrans" cxnId="{0FCF1095-B36E-42AE-8C86-66241F7FD049}">
      <dgm:prSet/>
      <dgm:spPr/>
      <dgm:t>
        <a:bodyPr/>
        <a:lstStyle/>
        <a:p>
          <a:endParaRPr lang="en-US"/>
        </a:p>
      </dgm:t>
    </dgm:pt>
    <dgm:pt modelId="{2CA4A766-11A9-4A6F-85B7-A3FDDDEF5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Overfitting: Model doesn't generalize well to unseen data, capturing noise instead of the underlying trend.</a:t>
          </a:r>
        </a:p>
      </dgm:t>
    </dgm:pt>
    <dgm:pt modelId="{DF86F979-B104-411F-8D39-230E33B2C91E}" type="parTrans" cxnId="{3E9D4D3A-191E-412E-8F25-483946759342}">
      <dgm:prSet/>
      <dgm:spPr/>
      <dgm:t>
        <a:bodyPr/>
        <a:lstStyle/>
        <a:p>
          <a:endParaRPr lang="en-US"/>
        </a:p>
      </dgm:t>
    </dgm:pt>
    <dgm:pt modelId="{95BF5F72-07BE-453C-B270-3C8E01905AED}" type="sibTrans" cxnId="{3E9D4D3A-191E-412E-8F25-483946759342}">
      <dgm:prSet/>
      <dgm:spPr/>
      <dgm:t>
        <a:bodyPr/>
        <a:lstStyle/>
        <a:p>
          <a:endParaRPr lang="en-US"/>
        </a:p>
      </dgm:t>
    </dgm:pt>
    <dgm:pt modelId="{883E25EE-E306-4B4A-BDC5-99DC2DE78A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availability and quality</a:t>
          </a:r>
          <a:endParaRPr lang="en-US"/>
        </a:p>
      </dgm:t>
    </dgm:pt>
    <dgm:pt modelId="{21957027-DC59-4FE8-878B-054189B8A00F}" type="parTrans" cxnId="{4524BEF6-8204-4705-B961-ECDACBB0D0F1}">
      <dgm:prSet/>
      <dgm:spPr/>
      <dgm:t>
        <a:bodyPr/>
        <a:lstStyle/>
        <a:p>
          <a:endParaRPr lang="en-US"/>
        </a:p>
      </dgm:t>
    </dgm:pt>
    <dgm:pt modelId="{45284897-BFA9-4C50-BE0F-4221385579E7}" type="sibTrans" cxnId="{4524BEF6-8204-4705-B961-ECDACBB0D0F1}">
      <dgm:prSet/>
      <dgm:spPr/>
      <dgm:t>
        <a:bodyPr/>
        <a:lstStyle/>
        <a:p>
          <a:endParaRPr lang="en-US"/>
        </a:p>
      </dgm:t>
    </dgm:pt>
    <dgm:pt modelId="{33A19651-992C-4464-B585-2E813CE3D6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challenge: Neural networks need large amounts of data for accurate learning.</a:t>
          </a:r>
        </a:p>
      </dgm:t>
    </dgm:pt>
    <dgm:pt modelId="{11F966A4-7D44-4704-8C6E-7BB0D104E25A}" type="parTrans" cxnId="{EB5CDF8B-2133-4B60-A969-842237FF038F}">
      <dgm:prSet/>
      <dgm:spPr/>
      <dgm:t>
        <a:bodyPr/>
        <a:lstStyle/>
        <a:p>
          <a:endParaRPr lang="en-US"/>
        </a:p>
      </dgm:t>
    </dgm:pt>
    <dgm:pt modelId="{A50C91CF-1939-452B-ABC8-1E34BB6B14D0}" type="sibTrans" cxnId="{EB5CDF8B-2133-4B60-A969-842237FF038F}">
      <dgm:prSet/>
      <dgm:spPr/>
      <dgm:t>
        <a:bodyPr/>
        <a:lstStyle/>
        <a:p>
          <a:endParaRPr lang="en-US"/>
        </a:p>
      </dgm:t>
    </dgm:pt>
    <dgm:pt modelId="{157AE482-9A94-4F54-87E9-F82EA8BC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availability constraint: Insufficient data for some tasks or domains.</a:t>
          </a:r>
        </a:p>
      </dgm:t>
    </dgm:pt>
    <dgm:pt modelId="{62797659-977F-4166-8FB0-007394202928}" type="parTrans" cxnId="{C7890053-F903-41B5-BD03-63251D6C96A5}">
      <dgm:prSet/>
      <dgm:spPr/>
      <dgm:t>
        <a:bodyPr/>
        <a:lstStyle/>
        <a:p>
          <a:endParaRPr lang="en-US"/>
        </a:p>
      </dgm:t>
    </dgm:pt>
    <dgm:pt modelId="{7CAE7C5F-B7E0-4FFA-9F3F-C070A81E53E2}" type="sibTrans" cxnId="{C7890053-F903-41B5-BD03-63251D6C96A5}">
      <dgm:prSet/>
      <dgm:spPr/>
      <dgm:t>
        <a:bodyPr/>
        <a:lstStyle/>
        <a:p>
          <a:endParaRPr lang="en-US"/>
        </a:p>
      </dgm:t>
    </dgm:pt>
    <dgm:pt modelId="{EFD4210F-44B5-4B2C-A6F3-370B6C5931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Interpretability and explainability</a:t>
          </a:r>
          <a:endParaRPr lang="en-US"/>
        </a:p>
      </dgm:t>
    </dgm:pt>
    <dgm:pt modelId="{BA359321-5D47-44C9-A3BB-16F657EA9C56}" type="parTrans" cxnId="{A4BDB25A-C118-4606-BDA8-0740E05F628F}">
      <dgm:prSet/>
      <dgm:spPr/>
      <dgm:t>
        <a:bodyPr/>
        <a:lstStyle/>
        <a:p>
          <a:endParaRPr lang="en-US"/>
        </a:p>
      </dgm:t>
    </dgm:pt>
    <dgm:pt modelId="{2B805F54-5CF3-4C5D-865F-63D3AD362820}" type="sibTrans" cxnId="{A4BDB25A-C118-4606-BDA8-0740E05F628F}">
      <dgm:prSet/>
      <dgm:spPr/>
      <dgm:t>
        <a:bodyPr/>
        <a:lstStyle/>
        <a:p>
          <a:endParaRPr lang="en-US"/>
        </a:p>
      </dgm:t>
    </dgm:pt>
    <dgm:pt modelId="{9A8FA594-3E50-4EE4-B0B1-B0D294F94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Interpretability challenge: Lack of understanding of how neural networks process data and make decisions.</a:t>
          </a:r>
        </a:p>
      </dgm:t>
    </dgm:pt>
    <dgm:pt modelId="{4DBC2CC2-B835-49D1-925E-8B8798230374}" type="parTrans" cxnId="{CF6B46BF-692D-4CF6-A7A7-D1A086F820EE}">
      <dgm:prSet/>
      <dgm:spPr/>
      <dgm:t>
        <a:bodyPr/>
        <a:lstStyle/>
        <a:p>
          <a:endParaRPr lang="en-US"/>
        </a:p>
      </dgm:t>
    </dgm:pt>
    <dgm:pt modelId="{2021AE62-2C28-469F-A083-D6998111ADA5}" type="sibTrans" cxnId="{CF6B46BF-692D-4CF6-A7A7-D1A086F820EE}">
      <dgm:prSet/>
      <dgm:spPr/>
      <dgm:t>
        <a:bodyPr/>
        <a:lstStyle/>
        <a:p>
          <a:endParaRPr lang="en-US"/>
        </a:p>
      </dgm:t>
    </dgm:pt>
    <dgm:pt modelId="{8BF0708C-C730-4A6E-B574-398BC8F08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Black box nature: Difficulty in comprehending learned features and decision-making process.</a:t>
          </a:r>
        </a:p>
      </dgm:t>
    </dgm:pt>
    <dgm:pt modelId="{357A5109-4153-4617-80A7-7BEB642EC30D}" type="parTrans" cxnId="{DC1DDD74-FC3B-4663-92A4-3973505357F6}">
      <dgm:prSet/>
      <dgm:spPr/>
      <dgm:t>
        <a:bodyPr/>
        <a:lstStyle/>
        <a:p>
          <a:endParaRPr lang="en-US"/>
        </a:p>
      </dgm:t>
    </dgm:pt>
    <dgm:pt modelId="{7E5BD8AE-53DC-4308-A6BB-C3AA3C5DDCC2}" type="sibTrans" cxnId="{DC1DDD74-FC3B-4663-92A4-3973505357F6}">
      <dgm:prSet/>
      <dgm:spPr/>
      <dgm:t>
        <a:bodyPr/>
        <a:lstStyle/>
        <a:p>
          <a:endParaRPr lang="en-US"/>
        </a:p>
      </dgm:t>
    </dgm:pt>
    <dgm:pt modelId="{FA20AE7C-CBAA-4E2F-9FD4-8BFEA499F02A}" type="pres">
      <dgm:prSet presAssocID="{52B6F255-9CC6-4C25-95DD-A36165C28BDC}" presName="root" presStyleCnt="0">
        <dgm:presLayoutVars>
          <dgm:dir/>
          <dgm:resizeHandles val="exact"/>
        </dgm:presLayoutVars>
      </dgm:prSet>
      <dgm:spPr/>
    </dgm:pt>
    <dgm:pt modelId="{2DF89146-AA82-4338-A76C-A50A17F848AF}" type="pres">
      <dgm:prSet presAssocID="{D42B7D87-0D90-4D2F-83B2-E88229CFBB09}" presName="compNode" presStyleCnt="0"/>
      <dgm:spPr/>
    </dgm:pt>
    <dgm:pt modelId="{CDD9249E-FF72-4AE3-8061-08C60BA99817}" type="pres">
      <dgm:prSet presAssocID="{D42B7D87-0D90-4D2F-83B2-E88229CFB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9D8B28AD-EABB-45C0-98ED-6066B097D10A}" type="pres">
      <dgm:prSet presAssocID="{D42B7D87-0D90-4D2F-83B2-E88229CFBB09}" presName="iconSpace" presStyleCnt="0"/>
      <dgm:spPr/>
    </dgm:pt>
    <dgm:pt modelId="{C2CA7DF1-91A1-46D8-942D-28D8A263CD25}" type="pres">
      <dgm:prSet presAssocID="{D42B7D87-0D90-4D2F-83B2-E88229CFBB09}" presName="parTx" presStyleLbl="revTx" presStyleIdx="0" presStyleCnt="6">
        <dgm:presLayoutVars>
          <dgm:chMax val="0"/>
          <dgm:chPref val="0"/>
        </dgm:presLayoutVars>
      </dgm:prSet>
      <dgm:spPr/>
    </dgm:pt>
    <dgm:pt modelId="{31709D91-592D-4877-AF6C-DE1757725952}" type="pres">
      <dgm:prSet presAssocID="{D42B7D87-0D90-4D2F-83B2-E88229CFBB09}" presName="txSpace" presStyleCnt="0"/>
      <dgm:spPr/>
    </dgm:pt>
    <dgm:pt modelId="{B56BACD2-FE1B-4B02-85CD-5F122365FD99}" type="pres">
      <dgm:prSet presAssocID="{D42B7D87-0D90-4D2F-83B2-E88229CFBB09}" presName="desTx" presStyleLbl="revTx" presStyleIdx="1" presStyleCnt="6">
        <dgm:presLayoutVars/>
      </dgm:prSet>
      <dgm:spPr/>
    </dgm:pt>
    <dgm:pt modelId="{429B12DA-E941-49BD-93FF-BF3280907477}" type="pres">
      <dgm:prSet presAssocID="{B3AE343E-361C-41E5-A192-5B07CB69073C}" presName="sibTrans" presStyleCnt="0"/>
      <dgm:spPr/>
    </dgm:pt>
    <dgm:pt modelId="{8359C335-FBB5-4BF5-A981-C4277B4701FE}" type="pres">
      <dgm:prSet presAssocID="{883E25EE-E306-4B4A-BDC5-99DC2DE78A0D}" presName="compNode" presStyleCnt="0"/>
      <dgm:spPr/>
    </dgm:pt>
    <dgm:pt modelId="{5EC9C93B-03C4-4F9E-B39F-D39BFC166859}" type="pres">
      <dgm:prSet presAssocID="{883E25EE-E306-4B4A-BDC5-99DC2DE78A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E90E03-FBDE-4715-BDE2-C190445F93D9}" type="pres">
      <dgm:prSet presAssocID="{883E25EE-E306-4B4A-BDC5-99DC2DE78A0D}" presName="iconSpace" presStyleCnt="0"/>
      <dgm:spPr/>
    </dgm:pt>
    <dgm:pt modelId="{15908B1C-8DED-442C-A4FC-19C0A021B007}" type="pres">
      <dgm:prSet presAssocID="{883E25EE-E306-4B4A-BDC5-99DC2DE78A0D}" presName="parTx" presStyleLbl="revTx" presStyleIdx="2" presStyleCnt="6">
        <dgm:presLayoutVars>
          <dgm:chMax val="0"/>
          <dgm:chPref val="0"/>
        </dgm:presLayoutVars>
      </dgm:prSet>
      <dgm:spPr/>
    </dgm:pt>
    <dgm:pt modelId="{C54D9994-A8CA-4CE8-9114-23117B052380}" type="pres">
      <dgm:prSet presAssocID="{883E25EE-E306-4B4A-BDC5-99DC2DE78A0D}" presName="txSpace" presStyleCnt="0"/>
      <dgm:spPr/>
    </dgm:pt>
    <dgm:pt modelId="{5C39D7F0-EBF1-4CA4-AD96-D0F9B78FFBA8}" type="pres">
      <dgm:prSet presAssocID="{883E25EE-E306-4B4A-BDC5-99DC2DE78A0D}" presName="desTx" presStyleLbl="revTx" presStyleIdx="3" presStyleCnt="6">
        <dgm:presLayoutVars/>
      </dgm:prSet>
      <dgm:spPr/>
    </dgm:pt>
    <dgm:pt modelId="{64D191C9-2EE7-490F-A276-79DAA38A3328}" type="pres">
      <dgm:prSet presAssocID="{45284897-BFA9-4C50-BE0F-4221385579E7}" presName="sibTrans" presStyleCnt="0"/>
      <dgm:spPr/>
    </dgm:pt>
    <dgm:pt modelId="{1310E187-0FB0-40D7-9256-0F114C0B9983}" type="pres">
      <dgm:prSet presAssocID="{EFD4210F-44B5-4B2C-A6F3-370B6C59319E}" presName="compNode" presStyleCnt="0"/>
      <dgm:spPr/>
    </dgm:pt>
    <dgm:pt modelId="{FE1755C8-1B28-413D-AD0F-9024AEA68B26}" type="pres">
      <dgm:prSet presAssocID="{EFD4210F-44B5-4B2C-A6F3-370B6C5931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6A77707-A4B5-4BE3-8B4F-8E0C652294CB}" type="pres">
      <dgm:prSet presAssocID="{EFD4210F-44B5-4B2C-A6F3-370B6C59319E}" presName="iconSpace" presStyleCnt="0"/>
      <dgm:spPr/>
    </dgm:pt>
    <dgm:pt modelId="{80D8C1EF-91DF-424C-823F-FF601774F6E1}" type="pres">
      <dgm:prSet presAssocID="{EFD4210F-44B5-4B2C-A6F3-370B6C59319E}" presName="parTx" presStyleLbl="revTx" presStyleIdx="4" presStyleCnt="6">
        <dgm:presLayoutVars>
          <dgm:chMax val="0"/>
          <dgm:chPref val="0"/>
        </dgm:presLayoutVars>
      </dgm:prSet>
      <dgm:spPr/>
    </dgm:pt>
    <dgm:pt modelId="{39941831-148C-4910-BB7E-890A3592B81E}" type="pres">
      <dgm:prSet presAssocID="{EFD4210F-44B5-4B2C-A6F3-370B6C59319E}" presName="txSpace" presStyleCnt="0"/>
      <dgm:spPr/>
    </dgm:pt>
    <dgm:pt modelId="{EB36BA45-52AC-4C92-81E1-19629D105F21}" type="pres">
      <dgm:prSet presAssocID="{EFD4210F-44B5-4B2C-A6F3-370B6C59319E}" presName="desTx" presStyleLbl="revTx" presStyleIdx="5" presStyleCnt="6">
        <dgm:presLayoutVars/>
      </dgm:prSet>
      <dgm:spPr/>
    </dgm:pt>
  </dgm:ptLst>
  <dgm:cxnLst>
    <dgm:cxn modelId="{F803EC14-D3F6-48DB-BD67-DCEF7A65AECF}" type="presOf" srcId="{33A19651-992C-4464-B585-2E813CE3D61F}" destId="{5C39D7F0-EBF1-4CA4-AD96-D0F9B78FFBA8}" srcOrd="0" destOrd="0" presId="urn:microsoft.com/office/officeart/2018/5/layout/CenteredIconLabelDescriptionList"/>
    <dgm:cxn modelId="{C043F029-2B2C-4D39-824E-31C810CED183}" type="presOf" srcId="{D42B7D87-0D90-4D2F-83B2-E88229CFBB09}" destId="{C2CA7DF1-91A1-46D8-942D-28D8A263CD25}" srcOrd="0" destOrd="0" presId="urn:microsoft.com/office/officeart/2018/5/layout/CenteredIconLabelDescriptionList"/>
    <dgm:cxn modelId="{1064402A-6D58-45E9-9345-AF81EB244C4C}" type="presOf" srcId="{157AE482-9A94-4F54-87E9-F82EA8BC41A0}" destId="{5C39D7F0-EBF1-4CA4-AD96-D0F9B78FFBA8}" srcOrd="0" destOrd="1" presId="urn:microsoft.com/office/officeart/2018/5/layout/CenteredIconLabelDescriptionList"/>
    <dgm:cxn modelId="{3E9D4D3A-191E-412E-8F25-483946759342}" srcId="{D42B7D87-0D90-4D2F-83B2-E88229CFBB09}" destId="{2CA4A766-11A9-4A6F-85B7-A3FDDDEF59B7}" srcOrd="1" destOrd="0" parTransId="{DF86F979-B104-411F-8D39-230E33B2C91E}" sibTransId="{95BF5F72-07BE-453C-B270-3C8E01905AED}"/>
    <dgm:cxn modelId="{F4ADEA5C-D3FC-41D0-B21E-882AF53D9BBF}" type="presOf" srcId="{EFD4210F-44B5-4B2C-A6F3-370B6C59319E}" destId="{80D8C1EF-91DF-424C-823F-FF601774F6E1}" srcOrd="0" destOrd="0" presId="urn:microsoft.com/office/officeart/2018/5/layout/CenteredIconLabelDescriptionList"/>
    <dgm:cxn modelId="{C7890053-F903-41B5-BD03-63251D6C96A5}" srcId="{883E25EE-E306-4B4A-BDC5-99DC2DE78A0D}" destId="{157AE482-9A94-4F54-87E9-F82EA8BC41A0}" srcOrd="1" destOrd="0" parTransId="{62797659-977F-4166-8FB0-007394202928}" sibTransId="{7CAE7C5F-B7E0-4FFA-9F3F-C070A81E53E2}"/>
    <dgm:cxn modelId="{DC1DDD74-FC3B-4663-92A4-3973505357F6}" srcId="{EFD4210F-44B5-4B2C-A6F3-370B6C59319E}" destId="{8BF0708C-C730-4A6E-B574-398BC8F0844B}" srcOrd="1" destOrd="0" parTransId="{357A5109-4153-4617-80A7-7BEB642EC30D}" sibTransId="{7E5BD8AE-53DC-4308-A6BB-C3AA3C5DDCC2}"/>
    <dgm:cxn modelId="{DF798E56-E1C5-4201-87E8-D15A5AAF6FBB}" type="presOf" srcId="{9A8FA594-3E50-4EE4-B0B1-B0D294F94788}" destId="{EB36BA45-52AC-4C92-81E1-19629D105F21}" srcOrd="0" destOrd="0" presId="urn:microsoft.com/office/officeart/2018/5/layout/CenteredIconLabelDescriptionList"/>
    <dgm:cxn modelId="{A4BDB25A-C118-4606-BDA8-0740E05F628F}" srcId="{52B6F255-9CC6-4C25-95DD-A36165C28BDC}" destId="{EFD4210F-44B5-4B2C-A6F3-370B6C59319E}" srcOrd="2" destOrd="0" parTransId="{BA359321-5D47-44C9-A3BB-16F657EA9C56}" sibTransId="{2B805F54-5CF3-4C5D-865F-63D3AD362820}"/>
    <dgm:cxn modelId="{55CCC25A-3366-49B7-B437-67384EF6F29F}" type="presOf" srcId="{52B6F255-9CC6-4C25-95DD-A36165C28BDC}" destId="{FA20AE7C-CBAA-4E2F-9FD4-8BFEA499F02A}" srcOrd="0" destOrd="0" presId="urn:microsoft.com/office/officeart/2018/5/layout/CenteredIconLabelDescriptionList"/>
    <dgm:cxn modelId="{EB5CDF8B-2133-4B60-A969-842237FF038F}" srcId="{883E25EE-E306-4B4A-BDC5-99DC2DE78A0D}" destId="{33A19651-992C-4464-B585-2E813CE3D61F}" srcOrd="0" destOrd="0" parTransId="{11F966A4-7D44-4704-8C6E-7BB0D104E25A}" sibTransId="{A50C91CF-1939-452B-ABC8-1E34BB6B14D0}"/>
    <dgm:cxn modelId="{0FCF1095-B36E-42AE-8C86-66241F7FD049}" srcId="{D42B7D87-0D90-4D2F-83B2-E88229CFBB09}" destId="{266D40A9-D9D3-44E7-B7C1-DE5DDE1ADC29}" srcOrd="0" destOrd="0" parTransId="{E7802E0D-48FF-4180-BCCD-FE8B5AD077AE}" sibTransId="{96BC48E2-BC6A-417E-947A-2D60E7648B85}"/>
    <dgm:cxn modelId="{0F89B697-B942-456E-94A9-6093F94DC50F}" type="presOf" srcId="{883E25EE-E306-4B4A-BDC5-99DC2DE78A0D}" destId="{15908B1C-8DED-442C-A4FC-19C0A021B007}" srcOrd="0" destOrd="0" presId="urn:microsoft.com/office/officeart/2018/5/layout/CenteredIconLabelDescriptionList"/>
    <dgm:cxn modelId="{0160029E-65A2-40E7-B52C-20C81F3E5397}" type="presOf" srcId="{2CA4A766-11A9-4A6F-85B7-A3FDDDEF59B7}" destId="{B56BACD2-FE1B-4B02-85CD-5F122365FD99}" srcOrd="0" destOrd="1" presId="urn:microsoft.com/office/officeart/2018/5/layout/CenteredIconLabelDescriptionList"/>
    <dgm:cxn modelId="{CF6B46BF-692D-4CF6-A7A7-D1A086F820EE}" srcId="{EFD4210F-44B5-4B2C-A6F3-370B6C59319E}" destId="{9A8FA594-3E50-4EE4-B0B1-B0D294F94788}" srcOrd="0" destOrd="0" parTransId="{4DBC2CC2-B835-49D1-925E-8B8798230374}" sibTransId="{2021AE62-2C28-469F-A083-D6998111ADA5}"/>
    <dgm:cxn modelId="{86D5DCE3-23FD-4AED-B228-3D0583BE4621}" srcId="{52B6F255-9CC6-4C25-95DD-A36165C28BDC}" destId="{D42B7D87-0D90-4D2F-83B2-E88229CFBB09}" srcOrd="0" destOrd="0" parTransId="{5D182D89-C8DC-41D2-8B9A-22BDCA2D8217}" sibTransId="{B3AE343E-361C-41E5-A192-5B07CB69073C}"/>
    <dgm:cxn modelId="{01F05EE9-BC55-4B18-A402-12B9EBDFADB5}" type="presOf" srcId="{266D40A9-D9D3-44E7-B7C1-DE5DDE1ADC29}" destId="{B56BACD2-FE1B-4B02-85CD-5F122365FD99}" srcOrd="0" destOrd="0" presId="urn:microsoft.com/office/officeart/2018/5/layout/CenteredIconLabelDescriptionList"/>
    <dgm:cxn modelId="{4524BEF6-8204-4705-B961-ECDACBB0D0F1}" srcId="{52B6F255-9CC6-4C25-95DD-A36165C28BDC}" destId="{883E25EE-E306-4B4A-BDC5-99DC2DE78A0D}" srcOrd="1" destOrd="0" parTransId="{21957027-DC59-4FE8-878B-054189B8A00F}" sibTransId="{45284897-BFA9-4C50-BE0F-4221385579E7}"/>
    <dgm:cxn modelId="{E64B4FFD-9082-47E7-B557-23B79A27AB48}" type="presOf" srcId="{8BF0708C-C730-4A6E-B574-398BC8F0844B}" destId="{EB36BA45-52AC-4C92-81E1-19629D105F21}" srcOrd="0" destOrd="1" presId="urn:microsoft.com/office/officeart/2018/5/layout/CenteredIconLabelDescriptionList"/>
    <dgm:cxn modelId="{759AA1A0-D84A-44CC-812F-4351002028BB}" type="presParOf" srcId="{FA20AE7C-CBAA-4E2F-9FD4-8BFEA499F02A}" destId="{2DF89146-AA82-4338-A76C-A50A17F848AF}" srcOrd="0" destOrd="0" presId="urn:microsoft.com/office/officeart/2018/5/layout/CenteredIconLabelDescriptionList"/>
    <dgm:cxn modelId="{94E8FC17-9BD6-45B0-B51F-0052F6CBF0DB}" type="presParOf" srcId="{2DF89146-AA82-4338-A76C-A50A17F848AF}" destId="{CDD9249E-FF72-4AE3-8061-08C60BA99817}" srcOrd="0" destOrd="0" presId="urn:microsoft.com/office/officeart/2018/5/layout/CenteredIconLabelDescriptionList"/>
    <dgm:cxn modelId="{EC03E450-6F3C-4A8C-AB44-8E584400D5E2}" type="presParOf" srcId="{2DF89146-AA82-4338-A76C-A50A17F848AF}" destId="{9D8B28AD-EABB-45C0-98ED-6066B097D10A}" srcOrd="1" destOrd="0" presId="urn:microsoft.com/office/officeart/2018/5/layout/CenteredIconLabelDescriptionList"/>
    <dgm:cxn modelId="{EE72295F-A22D-436A-A9D0-7A4111F7FA87}" type="presParOf" srcId="{2DF89146-AA82-4338-A76C-A50A17F848AF}" destId="{C2CA7DF1-91A1-46D8-942D-28D8A263CD25}" srcOrd="2" destOrd="0" presId="urn:microsoft.com/office/officeart/2018/5/layout/CenteredIconLabelDescriptionList"/>
    <dgm:cxn modelId="{936D69AD-0A05-4DF0-AA20-AC57764669BB}" type="presParOf" srcId="{2DF89146-AA82-4338-A76C-A50A17F848AF}" destId="{31709D91-592D-4877-AF6C-DE1757725952}" srcOrd="3" destOrd="0" presId="urn:microsoft.com/office/officeart/2018/5/layout/CenteredIconLabelDescriptionList"/>
    <dgm:cxn modelId="{C8E6EAC2-AEA7-461D-BDA4-E5E021CEC046}" type="presParOf" srcId="{2DF89146-AA82-4338-A76C-A50A17F848AF}" destId="{B56BACD2-FE1B-4B02-85CD-5F122365FD99}" srcOrd="4" destOrd="0" presId="urn:microsoft.com/office/officeart/2018/5/layout/CenteredIconLabelDescriptionList"/>
    <dgm:cxn modelId="{D874CC4A-6324-4A3E-99C7-FE807C7A2915}" type="presParOf" srcId="{FA20AE7C-CBAA-4E2F-9FD4-8BFEA499F02A}" destId="{429B12DA-E941-49BD-93FF-BF3280907477}" srcOrd="1" destOrd="0" presId="urn:microsoft.com/office/officeart/2018/5/layout/CenteredIconLabelDescriptionList"/>
    <dgm:cxn modelId="{C9A047A6-8A2A-4291-9ECE-FBB4C4A03E38}" type="presParOf" srcId="{FA20AE7C-CBAA-4E2F-9FD4-8BFEA499F02A}" destId="{8359C335-FBB5-4BF5-A981-C4277B4701FE}" srcOrd="2" destOrd="0" presId="urn:microsoft.com/office/officeart/2018/5/layout/CenteredIconLabelDescriptionList"/>
    <dgm:cxn modelId="{3244E2E8-33A3-4AF4-9E52-0E166CC6CBC2}" type="presParOf" srcId="{8359C335-FBB5-4BF5-A981-C4277B4701FE}" destId="{5EC9C93B-03C4-4F9E-B39F-D39BFC166859}" srcOrd="0" destOrd="0" presId="urn:microsoft.com/office/officeart/2018/5/layout/CenteredIconLabelDescriptionList"/>
    <dgm:cxn modelId="{DEEB9917-1A24-4575-B25D-B1061ABA29A0}" type="presParOf" srcId="{8359C335-FBB5-4BF5-A981-C4277B4701FE}" destId="{37E90E03-FBDE-4715-BDE2-C190445F93D9}" srcOrd="1" destOrd="0" presId="urn:microsoft.com/office/officeart/2018/5/layout/CenteredIconLabelDescriptionList"/>
    <dgm:cxn modelId="{6D6004A2-1C0F-4C4B-9AF5-E8EC6C777C7E}" type="presParOf" srcId="{8359C335-FBB5-4BF5-A981-C4277B4701FE}" destId="{15908B1C-8DED-442C-A4FC-19C0A021B007}" srcOrd="2" destOrd="0" presId="urn:microsoft.com/office/officeart/2018/5/layout/CenteredIconLabelDescriptionList"/>
    <dgm:cxn modelId="{643BC8D1-403E-4718-B540-BD738284F821}" type="presParOf" srcId="{8359C335-FBB5-4BF5-A981-C4277B4701FE}" destId="{C54D9994-A8CA-4CE8-9114-23117B052380}" srcOrd="3" destOrd="0" presId="urn:microsoft.com/office/officeart/2018/5/layout/CenteredIconLabelDescriptionList"/>
    <dgm:cxn modelId="{E10614FB-5637-4876-88EE-4F7B7E30A139}" type="presParOf" srcId="{8359C335-FBB5-4BF5-A981-C4277B4701FE}" destId="{5C39D7F0-EBF1-4CA4-AD96-D0F9B78FFBA8}" srcOrd="4" destOrd="0" presId="urn:microsoft.com/office/officeart/2018/5/layout/CenteredIconLabelDescriptionList"/>
    <dgm:cxn modelId="{1A6188B9-E178-45EC-A599-8320D1A28576}" type="presParOf" srcId="{FA20AE7C-CBAA-4E2F-9FD4-8BFEA499F02A}" destId="{64D191C9-2EE7-490F-A276-79DAA38A3328}" srcOrd="3" destOrd="0" presId="urn:microsoft.com/office/officeart/2018/5/layout/CenteredIconLabelDescriptionList"/>
    <dgm:cxn modelId="{4CB076CB-9710-403A-87B0-ACC452CB121B}" type="presParOf" srcId="{FA20AE7C-CBAA-4E2F-9FD4-8BFEA499F02A}" destId="{1310E187-0FB0-40D7-9256-0F114C0B9983}" srcOrd="4" destOrd="0" presId="urn:microsoft.com/office/officeart/2018/5/layout/CenteredIconLabelDescriptionList"/>
    <dgm:cxn modelId="{D3443C49-FCC4-4D8B-A1AB-8A1E88B22214}" type="presParOf" srcId="{1310E187-0FB0-40D7-9256-0F114C0B9983}" destId="{FE1755C8-1B28-413D-AD0F-9024AEA68B26}" srcOrd="0" destOrd="0" presId="urn:microsoft.com/office/officeart/2018/5/layout/CenteredIconLabelDescriptionList"/>
    <dgm:cxn modelId="{A2C9D431-DC03-424E-AD46-2A30D3807F04}" type="presParOf" srcId="{1310E187-0FB0-40D7-9256-0F114C0B9983}" destId="{76A77707-A4B5-4BE3-8B4F-8E0C652294CB}" srcOrd="1" destOrd="0" presId="urn:microsoft.com/office/officeart/2018/5/layout/CenteredIconLabelDescriptionList"/>
    <dgm:cxn modelId="{9F287DA0-AF32-4DA0-87AC-920A3816F658}" type="presParOf" srcId="{1310E187-0FB0-40D7-9256-0F114C0B9983}" destId="{80D8C1EF-91DF-424C-823F-FF601774F6E1}" srcOrd="2" destOrd="0" presId="urn:microsoft.com/office/officeart/2018/5/layout/CenteredIconLabelDescriptionList"/>
    <dgm:cxn modelId="{70BA686C-F59D-47C6-99B2-85F69D3ADAF5}" type="presParOf" srcId="{1310E187-0FB0-40D7-9256-0F114C0B9983}" destId="{39941831-148C-4910-BB7E-890A3592B81E}" srcOrd="3" destOrd="0" presId="urn:microsoft.com/office/officeart/2018/5/layout/CenteredIconLabelDescriptionList"/>
    <dgm:cxn modelId="{AB80B3AF-9ADD-43A7-B7AB-0E2EB9784843}" type="presParOf" srcId="{1310E187-0FB0-40D7-9256-0F114C0B9983}" destId="{EB36BA45-52AC-4C92-81E1-19629D105F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4DF842-E9B3-43F0-A0C0-C34AAEE489C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FBACB1-B052-4345-9CF9-E8256734C7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Attention Mechanisms: </a:t>
          </a:r>
        </a:p>
      </dgm:t>
    </dgm:pt>
    <dgm:pt modelId="{A6D74571-707F-43AE-A7AC-5BFA4C81C374}" type="parTrans" cxnId="{F7E68931-A687-47CB-BAD4-1504828747F9}">
      <dgm:prSet/>
      <dgm:spPr/>
      <dgm:t>
        <a:bodyPr/>
        <a:lstStyle/>
        <a:p>
          <a:endParaRPr lang="en-US"/>
        </a:p>
      </dgm:t>
    </dgm:pt>
    <dgm:pt modelId="{9303D952-C8C2-4D0D-A313-97D93A1B6CC7}" type="sibTrans" cxnId="{F7E68931-A687-47CB-BAD4-1504828747F9}">
      <dgm:prSet/>
      <dgm:spPr/>
      <dgm:t>
        <a:bodyPr/>
        <a:lstStyle/>
        <a:p>
          <a:endParaRPr lang="en-US"/>
        </a:p>
      </dgm:t>
    </dgm:pt>
    <dgm:pt modelId="{DE33505C-7732-4C94-8CE9-4E1FFEEB19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 models to focus on relevant parts of input data for efficiency.</a:t>
          </a:r>
        </a:p>
      </dgm:t>
    </dgm:pt>
    <dgm:pt modelId="{FB6B45C8-CF12-4844-8552-F9BE97DE1396}" type="parTrans" cxnId="{70CE32AD-8F89-426D-8262-44CEBC70C29C}">
      <dgm:prSet/>
      <dgm:spPr/>
      <dgm:t>
        <a:bodyPr/>
        <a:lstStyle/>
        <a:p>
          <a:endParaRPr lang="en-US"/>
        </a:p>
      </dgm:t>
    </dgm:pt>
    <dgm:pt modelId="{E9F1DE1C-4C77-40FD-89CA-8CD229B37F1B}" type="sibTrans" cxnId="{70CE32AD-8F89-426D-8262-44CEBC70C29C}">
      <dgm:prSet/>
      <dgm:spPr/>
      <dgm:t>
        <a:bodyPr/>
        <a:lstStyle/>
        <a:p>
          <a:endParaRPr lang="en-US"/>
        </a:p>
      </dgm:t>
    </dgm:pt>
    <dgm:pt modelId="{E64CE353-5471-463B-8141-23429F5ACB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Transformer Models: </a:t>
          </a:r>
        </a:p>
      </dgm:t>
    </dgm:pt>
    <dgm:pt modelId="{935C952E-D1C4-4936-ABA0-186E67B0C02D}" type="parTrans" cxnId="{93318D50-6215-4227-A432-914D406F5AFC}">
      <dgm:prSet/>
      <dgm:spPr/>
      <dgm:t>
        <a:bodyPr/>
        <a:lstStyle/>
        <a:p>
          <a:endParaRPr lang="en-US"/>
        </a:p>
      </dgm:t>
    </dgm:pt>
    <dgm:pt modelId="{C4CF7EC2-CD0B-4355-ADC5-3CB9C20B599E}" type="sibTrans" cxnId="{93318D50-6215-4227-A432-914D406F5AFC}">
      <dgm:prSet/>
      <dgm:spPr/>
      <dgm:t>
        <a:bodyPr/>
        <a:lstStyle/>
        <a:p>
          <a:endParaRPr lang="en-US"/>
        </a:p>
      </dgm:t>
    </dgm:pt>
    <dgm:pt modelId="{9CF885F8-0D87-48BB-B3F2-2794C48890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well in text production and language translation with parallel processing and capturing long-range dependencies.</a:t>
          </a:r>
        </a:p>
      </dgm:t>
    </dgm:pt>
    <dgm:pt modelId="{CEB0E0C9-A6AE-4627-B159-4E70518B775D}" type="parTrans" cxnId="{4CAB8130-2B22-4B1F-927A-70C9ABB95992}">
      <dgm:prSet/>
      <dgm:spPr/>
      <dgm:t>
        <a:bodyPr/>
        <a:lstStyle/>
        <a:p>
          <a:endParaRPr lang="en-US"/>
        </a:p>
      </dgm:t>
    </dgm:pt>
    <dgm:pt modelId="{C0E3CE86-3293-4834-B9EC-61AE5D989F91}" type="sibTrans" cxnId="{4CAB8130-2B22-4B1F-927A-70C9ABB95992}">
      <dgm:prSet/>
      <dgm:spPr/>
      <dgm:t>
        <a:bodyPr/>
        <a:lstStyle/>
        <a:p>
          <a:endParaRPr lang="en-US"/>
        </a:p>
      </dgm:t>
    </dgm:pt>
    <dgm:pt modelId="{60705FD9-AF86-4126-AD54-1A2C0A73F1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Graph Neural Networks (GNNs):</a:t>
          </a:r>
        </a:p>
      </dgm:t>
    </dgm:pt>
    <dgm:pt modelId="{72A107ED-212D-41FF-81B8-30611BDA40EA}" type="parTrans" cxnId="{A156C689-ECD5-40A2-97D7-57AA66CE42FA}">
      <dgm:prSet/>
      <dgm:spPr/>
      <dgm:t>
        <a:bodyPr/>
        <a:lstStyle/>
        <a:p>
          <a:endParaRPr lang="en-US"/>
        </a:p>
      </dgm:t>
    </dgm:pt>
    <dgm:pt modelId="{8FF5434A-A50E-4584-94F3-A244E146E167}" type="sibTrans" cxnId="{A156C689-ECD5-40A2-97D7-57AA66CE42FA}">
      <dgm:prSet/>
      <dgm:spPr/>
      <dgm:t>
        <a:bodyPr/>
        <a:lstStyle/>
        <a:p>
          <a:endParaRPr lang="en-US"/>
        </a:p>
      </dgm:t>
    </dgm:pt>
    <dgm:pt modelId="{34A45D2C-00B4-49E4-B2C5-4066A4FBE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Effective for processing data with complex relational structures, such as social networks and molecular graphs, capturing complex connections between nodes.</a:t>
          </a:r>
        </a:p>
      </dgm:t>
    </dgm:pt>
    <dgm:pt modelId="{C52FF55A-2F04-485C-AD3F-11881D6790EE}" type="parTrans" cxnId="{FF10B34D-B5B3-43D7-A2A3-E12ABD530031}">
      <dgm:prSet/>
      <dgm:spPr/>
      <dgm:t>
        <a:bodyPr/>
        <a:lstStyle/>
        <a:p>
          <a:endParaRPr lang="en-US"/>
        </a:p>
      </dgm:t>
    </dgm:pt>
    <dgm:pt modelId="{E937C6D3-CC69-4E46-B61D-26FF40E76FEF}" type="sibTrans" cxnId="{FF10B34D-B5B3-43D7-A2A3-E12ABD530031}">
      <dgm:prSet/>
      <dgm:spPr/>
      <dgm:t>
        <a:bodyPr/>
        <a:lstStyle/>
        <a:p>
          <a:endParaRPr lang="en-US"/>
        </a:p>
      </dgm:t>
    </dgm:pt>
    <dgm:pt modelId="{81B2E46B-54A9-4980-8B4D-FFE842856F9E}" type="pres">
      <dgm:prSet presAssocID="{DB4DF842-E9B3-43F0-A0C0-C34AAEE489C8}" presName="root" presStyleCnt="0">
        <dgm:presLayoutVars>
          <dgm:dir/>
          <dgm:resizeHandles val="exact"/>
        </dgm:presLayoutVars>
      </dgm:prSet>
      <dgm:spPr/>
    </dgm:pt>
    <dgm:pt modelId="{596EBAB2-7259-4A48-BB5E-569FBC78C40A}" type="pres">
      <dgm:prSet presAssocID="{91FBACB1-B052-4345-9CF9-E8256734C77A}" presName="compNode" presStyleCnt="0"/>
      <dgm:spPr/>
    </dgm:pt>
    <dgm:pt modelId="{528723D4-2C04-4DD0-9A4F-00BC5818FC85}" type="pres">
      <dgm:prSet presAssocID="{91FBACB1-B052-4345-9CF9-E8256734C7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262417-072C-4702-8FDD-F89E2C9E3E85}" type="pres">
      <dgm:prSet presAssocID="{91FBACB1-B052-4345-9CF9-E8256734C77A}" presName="iconSpace" presStyleCnt="0"/>
      <dgm:spPr/>
    </dgm:pt>
    <dgm:pt modelId="{A7C8B452-B3E0-4C28-B8F4-059AB8641BBA}" type="pres">
      <dgm:prSet presAssocID="{91FBACB1-B052-4345-9CF9-E8256734C77A}" presName="parTx" presStyleLbl="revTx" presStyleIdx="0" presStyleCnt="6">
        <dgm:presLayoutVars>
          <dgm:chMax val="0"/>
          <dgm:chPref val="0"/>
        </dgm:presLayoutVars>
      </dgm:prSet>
      <dgm:spPr/>
    </dgm:pt>
    <dgm:pt modelId="{609DAF02-FD85-4C89-9D88-D11813D5419F}" type="pres">
      <dgm:prSet presAssocID="{91FBACB1-B052-4345-9CF9-E8256734C77A}" presName="txSpace" presStyleCnt="0"/>
      <dgm:spPr/>
    </dgm:pt>
    <dgm:pt modelId="{4F3BE3AF-FC6C-4076-9343-794BF55E4D12}" type="pres">
      <dgm:prSet presAssocID="{91FBACB1-B052-4345-9CF9-E8256734C77A}" presName="desTx" presStyleLbl="revTx" presStyleIdx="1" presStyleCnt="6">
        <dgm:presLayoutVars/>
      </dgm:prSet>
      <dgm:spPr/>
    </dgm:pt>
    <dgm:pt modelId="{23B40245-55D4-4415-9B40-82C5AB13B4DB}" type="pres">
      <dgm:prSet presAssocID="{9303D952-C8C2-4D0D-A313-97D93A1B6CC7}" presName="sibTrans" presStyleCnt="0"/>
      <dgm:spPr/>
    </dgm:pt>
    <dgm:pt modelId="{0AE2142C-0605-4C88-99C0-7252F5694191}" type="pres">
      <dgm:prSet presAssocID="{E64CE353-5471-463B-8141-23429F5ACBEB}" presName="compNode" presStyleCnt="0"/>
      <dgm:spPr/>
    </dgm:pt>
    <dgm:pt modelId="{22074B1B-E965-4E60-B521-9779518500C9}" type="pres">
      <dgm:prSet presAssocID="{E64CE353-5471-463B-8141-23429F5ACB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6C00DD9-1604-4EE4-9DC7-AA7218686053}" type="pres">
      <dgm:prSet presAssocID="{E64CE353-5471-463B-8141-23429F5ACBEB}" presName="iconSpace" presStyleCnt="0"/>
      <dgm:spPr/>
    </dgm:pt>
    <dgm:pt modelId="{5F50F3D8-8389-42A4-AA0B-14DA3E021846}" type="pres">
      <dgm:prSet presAssocID="{E64CE353-5471-463B-8141-23429F5ACBEB}" presName="parTx" presStyleLbl="revTx" presStyleIdx="2" presStyleCnt="6">
        <dgm:presLayoutVars>
          <dgm:chMax val="0"/>
          <dgm:chPref val="0"/>
        </dgm:presLayoutVars>
      </dgm:prSet>
      <dgm:spPr/>
    </dgm:pt>
    <dgm:pt modelId="{5D0E380C-5FFC-45B2-8AAD-29CA1D071AF3}" type="pres">
      <dgm:prSet presAssocID="{E64CE353-5471-463B-8141-23429F5ACBEB}" presName="txSpace" presStyleCnt="0"/>
      <dgm:spPr/>
    </dgm:pt>
    <dgm:pt modelId="{652A72CB-236B-4424-87AB-934BB285DCEC}" type="pres">
      <dgm:prSet presAssocID="{E64CE353-5471-463B-8141-23429F5ACBEB}" presName="desTx" presStyleLbl="revTx" presStyleIdx="3" presStyleCnt="6">
        <dgm:presLayoutVars/>
      </dgm:prSet>
      <dgm:spPr/>
    </dgm:pt>
    <dgm:pt modelId="{35C3F13B-8B0F-49A7-B327-B3EA7FBB71CC}" type="pres">
      <dgm:prSet presAssocID="{C4CF7EC2-CD0B-4355-ADC5-3CB9C20B599E}" presName="sibTrans" presStyleCnt="0"/>
      <dgm:spPr/>
    </dgm:pt>
    <dgm:pt modelId="{1996749B-BB85-470F-B8DC-D759B5211679}" type="pres">
      <dgm:prSet presAssocID="{60705FD9-AF86-4126-AD54-1A2C0A73F1E7}" presName="compNode" presStyleCnt="0"/>
      <dgm:spPr/>
    </dgm:pt>
    <dgm:pt modelId="{3C1FF915-AFFC-4732-A2BA-D6A1BF3C06AF}" type="pres">
      <dgm:prSet presAssocID="{60705FD9-AF86-4126-AD54-1A2C0A73F1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47BC171-8D24-4C9C-BDE0-7A51FA78F388}" type="pres">
      <dgm:prSet presAssocID="{60705FD9-AF86-4126-AD54-1A2C0A73F1E7}" presName="iconSpace" presStyleCnt="0"/>
      <dgm:spPr/>
    </dgm:pt>
    <dgm:pt modelId="{A6561647-54A3-430B-A393-5EAAA18C9066}" type="pres">
      <dgm:prSet presAssocID="{60705FD9-AF86-4126-AD54-1A2C0A73F1E7}" presName="parTx" presStyleLbl="revTx" presStyleIdx="4" presStyleCnt="6">
        <dgm:presLayoutVars>
          <dgm:chMax val="0"/>
          <dgm:chPref val="0"/>
        </dgm:presLayoutVars>
      </dgm:prSet>
      <dgm:spPr/>
    </dgm:pt>
    <dgm:pt modelId="{957F6F30-9BD9-4347-938A-220BA4D595BB}" type="pres">
      <dgm:prSet presAssocID="{60705FD9-AF86-4126-AD54-1A2C0A73F1E7}" presName="txSpace" presStyleCnt="0"/>
      <dgm:spPr/>
    </dgm:pt>
    <dgm:pt modelId="{626431E7-C107-4A11-925C-41BEC9D51E54}" type="pres">
      <dgm:prSet presAssocID="{60705FD9-AF86-4126-AD54-1A2C0A73F1E7}" presName="desTx" presStyleLbl="revTx" presStyleIdx="5" presStyleCnt="6">
        <dgm:presLayoutVars/>
      </dgm:prSet>
      <dgm:spPr/>
    </dgm:pt>
  </dgm:ptLst>
  <dgm:cxnLst>
    <dgm:cxn modelId="{DC1D6A05-3B5D-4FAB-96CF-6D881B70469B}" type="presOf" srcId="{DB4DF842-E9B3-43F0-A0C0-C34AAEE489C8}" destId="{81B2E46B-54A9-4980-8B4D-FFE842856F9E}" srcOrd="0" destOrd="0" presId="urn:microsoft.com/office/officeart/2018/5/layout/CenteredIconLabelDescriptionList"/>
    <dgm:cxn modelId="{4CAB8130-2B22-4B1F-927A-70C9ABB95992}" srcId="{E64CE353-5471-463B-8141-23429F5ACBEB}" destId="{9CF885F8-0D87-48BB-B3F2-2794C488908E}" srcOrd="0" destOrd="0" parTransId="{CEB0E0C9-A6AE-4627-B159-4E70518B775D}" sibTransId="{C0E3CE86-3293-4834-B9EC-61AE5D989F91}"/>
    <dgm:cxn modelId="{F7E68931-A687-47CB-BAD4-1504828747F9}" srcId="{DB4DF842-E9B3-43F0-A0C0-C34AAEE489C8}" destId="{91FBACB1-B052-4345-9CF9-E8256734C77A}" srcOrd="0" destOrd="0" parTransId="{A6D74571-707F-43AE-A7AC-5BFA4C81C374}" sibTransId="{9303D952-C8C2-4D0D-A313-97D93A1B6CC7}"/>
    <dgm:cxn modelId="{32447B48-94A5-4B8F-A4C0-A220E5C29B84}" type="presOf" srcId="{DE33505C-7732-4C94-8CE9-4E1FFEEB1988}" destId="{4F3BE3AF-FC6C-4076-9343-794BF55E4D12}" srcOrd="0" destOrd="0" presId="urn:microsoft.com/office/officeart/2018/5/layout/CenteredIconLabelDescriptionList"/>
    <dgm:cxn modelId="{FF10B34D-B5B3-43D7-A2A3-E12ABD530031}" srcId="{60705FD9-AF86-4126-AD54-1A2C0A73F1E7}" destId="{34A45D2C-00B4-49E4-B2C5-4066A4FBEAA8}" srcOrd="0" destOrd="0" parTransId="{C52FF55A-2F04-485C-AD3F-11881D6790EE}" sibTransId="{E937C6D3-CC69-4E46-B61D-26FF40E76FEF}"/>
    <dgm:cxn modelId="{93318D50-6215-4227-A432-914D406F5AFC}" srcId="{DB4DF842-E9B3-43F0-A0C0-C34AAEE489C8}" destId="{E64CE353-5471-463B-8141-23429F5ACBEB}" srcOrd="1" destOrd="0" parTransId="{935C952E-D1C4-4936-ABA0-186E67B0C02D}" sibTransId="{C4CF7EC2-CD0B-4355-ADC5-3CB9C20B599E}"/>
    <dgm:cxn modelId="{E1CEAA78-2FB3-41BB-A990-2CE70EA378D3}" type="presOf" srcId="{9CF885F8-0D87-48BB-B3F2-2794C488908E}" destId="{652A72CB-236B-4424-87AB-934BB285DCEC}" srcOrd="0" destOrd="0" presId="urn:microsoft.com/office/officeart/2018/5/layout/CenteredIconLabelDescriptionList"/>
    <dgm:cxn modelId="{A156C689-ECD5-40A2-97D7-57AA66CE42FA}" srcId="{DB4DF842-E9B3-43F0-A0C0-C34AAEE489C8}" destId="{60705FD9-AF86-4126-AD54-1A2C0A73F1E7}" srcOrd="2" destOrd="0" parTransId="{72A107ED-212D-41FF-81B8-30611BDA40EA}" sibTransId="{8FF5434A-A50E-4584-94F3-A244E146E167}"/>
    <dgm:cxn modelId="{42E2418C-58C7-4FEB-B069-F663F89949ED}" type="presOf" srcId="{91FBACB1-B052-4345-9CF9-E8256734C77A}" destId="{A7C8B452-B3E0-4C28-B8F4-059AB8641BBA}" srcOrd="0" destOrd="0" presId="urn:microsoft.com/office/officeart/2018/5/layout/CenteredIconLabelDescriptionList"/>
    <dgm:cxn modelId="{FF39FBA5-411C-40CC-AE97-9BD6549FF9E2}" type="presOf" srcId="{E64CE353-5471-463B-8141-23429F5ACBEB}" destId="{5F50F3D8-8389-42A4-AA0B-14DA3E021846}" srcOrd="0" destOrd="0" presId="urn:microsoft.com/office/officeart/2018/5/layout/CenteredIconLabelDescriptionList"/>
    <dgm:cxn modelId="{8C12C0A8-4203-4517-B719-0C8A01322F5E}" type="presOf" srcId="{34A45D2C-00B4-49E4-B2C5-4066A4FBEAA8}" destId="{626431E7-C107-4A11-925C-41BEC9D51E54}" srcOrd="0" destOrd="0" presId="urn:microsoft.com/office/officeart/2018/5/layout/CenteredIconLabelDescriptionList"/>
    <dgm:cxn modelId="{70CE32AD-8F89-426D-8262-44CEBC70C29C}" srcId="{91FBACB1-B052-4345-9CF9-E8256734C77A}" destId="{DE33505C-7732-4C94-8CE9-4E1FFEEB1988}" srcOrd="0" destOrd="0" parTransId="{FB6B45C8-CF12-4844-8552-F9BE97DE1396}" sibTransId="{E9F1DE1C-4C77-40FD-89CA-8CD229B37F1B}"/>
    <dgm:cxn modelId="{1E393DD2-353E-4E6C-BA50-681E0DBB9C50}" type="presOf" srcId="{60705FD9-AF86-4126-AD54-1A2C0A73F1E7}" destId="{A6561647-54A3-430B-A393-5EAAA18C9066}" srcOrd="0" destOrd="0" presId="urn:microsoft.com/office/officeart/2018/5/layout/CenteredIconLabelDescriptionList"/>
    <dgm:cxn modelId="{B1B7D9CA-38C2-43C3-A8D0-15FF1594AA9E}" type="presParOf" srcId="{81B2E46B-54A9-4980-8B4D-FFE842856F9E}" destId="{596EBAB2-7259-4A48-BB5E-569FBC78C40A}" srcOrd="0" destOrd="0" presId="urn:microsoft.com/office/officeart/2018/5/layout/CenteredIconLabelDescriptionList"/>
    <dgm:cxn modelId="{63632657-2330-4580-8A94-DA8CC544BDE9}" type="presParOf" srcId="{596EBAB2-7259-4A48-BB5E-569FBC78C40A}" destId="{528723D4-2C04-4DD0-9A4F-00BC5818FC85}" srcOrd="0" destOrd="0" presId="urn:microsoft.com/office/officeart/2018/5/layout/CenteredIconLabelDescriptionList"/>
    <dgm:cxn modelId="{ED00B215-B3C3-43BC-AB12-90D27C6498BF}" type="presParOf" srcId="{596EBAB2-7259-4A48-BB5E-569FBC78C40A}" destId="{AC262417-072C-4702-8FDD-F89E2C9E3E85}" srcOrd="1" destOrd="0" presId="urn:microsoft.com/office/officeart/2018/5/layout/CenteredIconLabelDescriptionList"/>
    <dgm:cxn modelId="{E899615C-DA10-47B7-98DD-E100112C25CF}" type="presParOf" srcId="{596EBAB2-7259-4A48-BB5E-569FBC78C40A}" destId="{A7C8B452-B3E0-4C28-B8F4-059AB8641BBA}" srcOrd="2" destOrd="0" presId="urn:microsoft.com/office/officeart/2018/5/layout/CenteredIconLabelDescriptionList"/>
    <dgm:cxn modelId="{A559FF41-75F5-48DC-9DCC-0CEF43F69922}" type="presParOf" srcId="{596EBAB2-7259-4A48-BB5E-569FBC78C40A}" destId="{609DAF02-FD85-4C89-9D88-D11813D5419F}" srcOrd="3" destOrd="0" presId="urn:microsoft.com/office/officeart/2018/5/layout/CenteredIconLabelDescriptionList"/>
    <dgm:cxn modelId="{B701D1BB-3925-472C-9FA9-158E1A42CF38}" type="presParOf" srcId="{596EBAB2-7259-4A48-BB5E-569FBC78C40A}" destId="{4F3BE3AF-FC6C-4076-9343-794BF55E4D12}" srcOrd="4" destOrd="0" presId="urn:microsoft.com/office/officeart/2018/5/layout/CenteredIconLabelDescriptionList"/>
    <dgm:cxn modelId="{4090733D-4A11-4AA9-B77E-1B4D7FB01731}" type="presParOf" srcId="{81B2E46B-54A9-4980-8B4D-FFE842856F9E}" destId="{23B40245-55D4-4415-9B40-82C5AB13B4DB}" srcOrd="1" destOrd="0" presId="urn:microsoft.com/office/officeart/2018/5/layout/CenteredIconLabelDescriptionList"/>
    <dgm:cxn modelId="{8E7E4D3B-357B-4994-BB48-B40EC859B628}" type="presParOf" srcId="{81B2E46B-54A9-4980-8B4D-FFE842856F9E}" destId="{0AE2142C-0605-4C88-99C0-7252F5694191}" srcOrd="2" destOrd="0" presId="urn:microsoft.com/office/officeart/2018/5/layout/CenteredIconLabelDescriptionList"/>
    <dgm:cxn modelId="{8DB814C1-5615-410E-94CC-771D9DF2A24C}" type="presParOf" srcId="{0AE2142C-0605-4C88-99C0-7252F5694191}" destId="{22074B1B-E965-4E60-B521-9779518500C9}" srcOrd="0" destOrd="0" presId="urn:microsoft.com/office/officeart/2018/5/layout/CenteredIconLabelDescriptionList"/>
    <dgm:cxn modelId="{CB27300A-046E-4F7C-9229-BC20733B3A4F}" type="presParOf" srcId="{0AE2142C-0605-4C88-99C0-7252F5694191}" destId="{46C00DD9-1604-4EE4-9DC7-AA7218686053}" srcOrd="1" destOrd="0" presId="urn:microsoft.com/office/officeart/2018/5/layout/CenteredIconLabelDescriptionList"/>
    <dgm:cxn modelId="{BC71FB48-C676-4C42-8DBB-F6C592872BA0}" type="presParOf" srcId="{0AE2142C-0605-4C88-99C0-7252F5694191}" destId="{5F50F3D8-8389-42A4-AA0B-14DA3E021846}" srcOrd="2" destOrd="0" presId="urn:microsoft.com/office/officeart/2018/5/layout/CenteredIconLabelDescriptionList"/>
    <dgm:cxn modelId="{8608B0EF-4344-42BC-AA8E-FF1FDF9D83D0}" type="presParOf" srcId="{0AE2142C-0605-4C88-99C0-7252F5694191}" destId="{5D0E380C-5FFC-45B2-8AAD-29CA1D071AF3}" srcOrd="3" destOrd="0" presId="urn:microsoft.com/office/officeart/2018/5/layout/CenteredIconLabelDescriptionList"/>
    <dgm:cxn modelId="{D3E60AE4-8F44-4134-91CB-E4571122EA27}" type="presParOf" srcId="{0AE2142C-0605-4C88-99C0-7252F5694191}" destId="{652A72CB-236B-4424-87AB-934BB285DCEC}" srcOrd="4" destOrd="0" presId="urn:microsoft.com/office/officeart/2018/5/layout/CenteredIconLabelDescriptionList"/>
    <dgm:cxn modelId="{B521EF32-CA85-4433-AE51-67CFF4BF3A67}" type="presParOf" srcId="{81B2E46B-54A9-4980-8B4D-FFE842856F9E}" destId="{35C3F13B-8B0F-49A7-B327-B3EA7FBB71CC}" srcOrd="3" destOrd="0" presId="urn:microsoft.com/office/officeart/2018/5/layout/CenteredIconLabelDescriptionList"/>
    <dgm:cxn modelId="{229A09FC-AA23-4973-8285-0E4BB77FA4BE}" type="presParOf" srcId="{81B2E46B-54A9-4980-8B4D-FFE842856F9E}" destId="{1996749B-BB85-470F-B8DC-D759B5211679}" srcOrd="4" destOrd="0" presId="urn:microsoft.com/office/officeart/2018/5/layout/CenteredIconLabelDescriptionList"/>
    <dgm:cxn modelId="{5DDD03F1-CDCF-4817-BED3-85E1B0105AF2}" type="presParOf" srcId="{1996749B-BB85-470F-B8DC-D759B5211679}" destId="{3C1FF915-AFFC-4732-A2BA-D6A1BF3C06AF}" srcOrd="0" destOrd="0" presId="urn:microsoft.com/office/officeart/2018/5/layout/CenteredIconLabelDescriptionList"/>
    <dgm:cxn modelId="{37DC57F4-4E44-4B06-85A1-A99B09B7FE0A}" type="presParOf" srcId="{1996749B-BB85-470F-B8DC-D759B5211679}" destId="{E47BC171-8D24-4C9C-BDE0-7A51FA78F388}" srcOrd="1" destOrd="0" presId="urn:microsoft.com/office/officeart/2018/5/layout/CenteredIconLabelDescriptionList"/>
    <dgm:cxn modelId="{2012CC37-B5E8-4FF1-B8EF-0D9D12984AE5}" type="presParOf" srcId="{1996749B-BB85-470F-B8DC-D759B5211679}" destId="{A6561647-54A3-430B-A393-5EAAA18C9066}" srcOrd="2" destOrd="0" presId="urn:microsoft.com/office/officeart/2018/5/layout/CenteredIconLabelDescriptionList"/>
    <dgm:cxn modelId="{F02796EE-35B0-4209-9671-F80E130E48B9}" type="presParOf" srcId="{1996749B-BB85-470F-B8DC-D759B5211679}" destId="{957F6F30-9BD9-4347-938A-220BA4D595BB}" srcOrd="3" destOrd="0" presId="urn:microsoft.com/office/officeart/2018/5/layout/CenteredIconLabelDescriptionList"/>
    <dgm:cxn modelId="{4894E443-2DD2-4456-9513-E090B43C32D3}" type="presParOf" srcId="{1996749B-BB85-470F-B8DC-D759B5211679}" destId="{626431E7-C107-4A11-925C-41BEC9D51E5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F09ACA-9292-48E6-801F-6A85B1D77A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2697241-7A52-4989-8CA3-8CD3C2976A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Integration: </a:t>
          </a:r>
        </a:p>
      </dgm:t>
    </dgm:pt>
    <dgm:pt modelId="{BD8885D8-6CDB-4906-8997-AFE7F87FD58E}" type="parTrans" cxnId="{338945B1-5106-4D67-9C5F-706DB2A32BA7}">
      <dgm:prSet/>
      <dgm:spPr/>
      <dgm:t>
        <a:bodyPr/>
        <a:lstStyle/>
        <a:p>
          <a:endParaRPr lang="en-US"/>
        </a:p>
      </dgm:t>
    </dgm:pt>
    <dgm:pt modelId="{ADA1D1EA-4010-4768-910B-745AC7C83B13}" type="sibTrans" cxnId="{338945B1-5106-4D67-9C5F-706DB2A32BA7}">
      <dgm:prSet/>
      <dgm:spPr/>
      <dgm:t>
        <a:bodyPr/>
        <a:lstStyle/>
        <a:p>
          <a:endParaRPr lang="en-US"/>
        </a:p>
      </dgm:t>
    </dgm:pt>
    <dgm:pt modelId="{B492A12D-2D70-40AA-94DF-13FE638F57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integrated with complementary technologies, such as symbolic functions, to address their weaknesses and achieve better results.</a:t>
          </a:r>
        </a:p>
      </dgm:t>
    </dgm:pt>
    <dgm:pt modelId="{94EB4AEF-6906-4B5C-80FA-5899F4087509}" type="parTrans" cxnId="{3ACF7B02-B273-4493-8643-65B37DBA8C68}">
      <dgm:prSet/>
      <dgm:spPr/>
      <dgm:t>
        <a:bodyPr/>
        <a:lstStyle/>
        <a:p>
          <a:endParaRPr lang="en-US"/>
        </a:p>
      </dgm:t>
    </dgm:pt>
    <dgm:pt modelId="{F80D02A0-F4E8-4164-87BA-D79137A3AE60}" type="sibTrans" cxnId="{3ACF7B02-B273-4493-8643-65B37DBA8C68}">
      <dgm:prSet/>
      <dgm:spPr/>
      <dgm:t>
        <a:bodyPr/>
        <a:lstStyle/>
        <a:p>
          <a:endParaRPr lang="en-US"/>
        </a:p>
      </dgm:t>
    </dgm:pt>
    <dgm:pt modelId="{0FDD5009-7EAB-40FD-8F24-33F14AB594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Scaling up complexity: </a:t>
          </a:r>
        </a:p>
      </dgm:t>
    </dgm:pt>
    <dgm:pt modelId="{96E028DC-BE2D-41EB-B181-971F9F0B45E6}" type="parTrans" cxnId="{231032ED-9368-45F8-9269-52E31A8182CA}">
      <dgm:prSet/>
      <dgm:spPr/>
      <dgm:t>
        <a:bodyPr/>
        <a:lstStyle/>
        <a:p>
          <a:endParaRPr lang="en-US"/>
        </a:p>
      </dgm:t>
    </dgm:pt>
    <dgm:pt modelId="{6C7C78D2-FD28-4D1C-8368-6D39B6468F01}" type="sibTrans" cxnId="{231032ED-9368-45F8-9269-52E31A8182CA}">
      <dgm:prSet/>
      <dgm:spPr/>
      <dgm:t>
        <a:bodyPr/>
        <a:lstStyle/>
        <a:p>
          <a:endParaRPr lang="en-US"/>
        </a:p>
      </dgm:t>
    </dgm:pt>
    <dgm:pt modelId="{CF6A164B-F002-41F8-BD16-52D9615DEC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Technological advancements enable larger and more efficient neural networks with increased processing power and data capacity.</a:t>
          </a:r>
          <a:br>
            <a:rPr lang="en-US"/>
          </a:br>
          <a:endParaRPr lang="en-US"/>
        </a:p>
      </dgm:t>
    </dgm:pt>
    <dgm:pt modelId="{3B0643CE-2825-4D82-BF40-6847BE78273B}" type="parTrans" cxnId="{8BFB9D59-EC0A-4479-9266-B3B4AF9A6084}">
      <dgm:prSet/>
      <dgm:spPr/>
      <dgm:t>
        <a:bodyPr/>
        <a:lstStyle/>
        <a:p>
          <a:endParaRPr lang="en-US"/>
        </a:p>
      </dgm:t>
    </dgm:pt>
    <dgm:pt modelId="{E483E180-4086-4431-B114-7E5545E64DE5}" type="sibTrans" cxnId="{8BFB9D59-EC0A-4479-9266-B3B4AF9A6084}">
      <dgm:prSet/>
      <dgm:spPr/>
      <dgm:t>
        <a:bodyPr/>
        <a:lstStyle/>
        <a:p>
          <a:endParaRPr lang="en-US"/>
        </a:p>
      </dgm:t>
    </dgm:pt>
    <dgm:pt modelId="{EA146EFC-53D1-4D9B-8938-94B397AC18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applications: </a:t>
          </a:r>
        </a:p>
      </dgm:t>
    </dgm:pt>
    <dgm:pt modelId="{75213383-F90F-4B75-9064-BC4887B44928}" type="parTrans" cxnId="{CB56A1EF-A425-4F8D-9839-407942A741DC}">
      <dgm:prSet/>
      <dgm:spPr/>
      <dgm:t>
        <a:bodyPr/>
        <a:lstStyle/>
        <a:p>
          <a:endParaRPr lang="en-US"/>
        </a:p>
      </dgm:t>
    </dgm:pt>
    <dgm:pt modelId="{11809E19-CADB-4F1C-8233-9F9B5FB7A4EA}" type="sibTrans" cxnId="{CB56A1EF-A425-4F8D-9839-407942A741DC}">
      <dgm:prSet/>
      <dgm:spPr/>
      <dgm:t>
        <a:bodyPr/>
        <a:lstStyle/>
        <a:p>
          <a:endParaRPr lang="en-US"/>
        </a:p>
      </dgm:t>
    </dgm:pt>
    <dgm:pt modelId="{C0140B14-36BE-42E4-AE4C-8437A13FD5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networks have the potential to transform industries, improving efficiency, targeting new audiences, and enhancing product development and consumer safety.</a:t>
          </a:r>
        </a:p>
      </dgm:t>
    </dgm:pt>
    <dgm:pt modelId="{70A15A3B-5D54-4D2F-8BE0-976C150956CB}" type="parTrans" cxnId="{745C5887-BD75-4810-B913-F7CB1E5F4F3A}">
      <dgm:prSet/>
      <dgm:spPr/>
      <dgm:t>
        <a:bodyPr/>
        <a:lstStyle/>
        <a:p>
          <a:endParaRPr lang="en-US"/>
        </a:p>
      </dgm:t>
    </dgm:pt>
    <dgm:pt modelId="{FAF55641-B258-40C4-B6B1-6B2BDD598A41}" type="sibTrans" cxnId="{745C5887-BD75-4810-B913-F7CB1E5F4F3A}">
      <dgm:prSet/>
      <dgm:spPr/>
      <dgm:t>
        <a:bodyPr/>
        <a:lstStyle/>
        <a:p>
          <a:endParaRPr lang="en-US"/>
        </a:p>
      </dgm:t>
    </dgm:pt>
    <dgm:pt modelId="{71019B94-235E-44BF-B5F4-9FA6A24783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Potential obsolescence: </a:t>
          </a:r>
        </a:p>
      </dgm:t>
    </dgm:pt>
    <dgm:pt modelId="{63CAEDD2-275B-4C0F-A7B0-B53783F0E66B}" type="parTrans" cxnId="{EE098063-89D1-4F16-8F7F-E33A93FC66C9}">
      <dgm:prSet/>
      <dgm:spPr/>
      <dgm:t>
        <a:bodyPr/>
        <a:lstStyle/>
        <a:p>
          <a:endParaRPr lang="en-US"/>
        </a:p>
      </dgm:t>
    </dgm:pt>
    <dgm:pt modelId="{F82957A1-5D3D-42DF-B930-297358B88720}" type="sibTrans" cxnId="{EE098063-89D1-4F16-8F7F-E33A93FC66C9}">
      <dgm:prSet/>
      <dgm:spPr/>
      <dgm:t>
        <a:bodyPr/>
        <a:lstStyle/>
        <a:p>
          <a:endParaRPr lang="en-US"/>
        </a:p>
      </dgm:t>
    </dgm:pt>
    <dgm:pt modelId="{A6A85377-09DE-45A8-85B7-3A8878149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Despite progress, neural networks may face limitations and alternative approaches may emerge as technology evolves to address complex problems.</a:t>
          </a:r>
        </a:p>
      </dgm:t>
    </dgm:pt>
    <dgm:pt modelId="{11A7CED5-F703-479D-89C2-3CA79D4549C1}" type="parTrans" cxnId="{F6142A69-467E-44C0-86AE-FE8AC1AD4B89}">
      <dgm:prSet/>
      <dgm:spPr/>
      <dgm:t>
        <a:bodyPr/>
        <a:lstStyle/>
        <a:p>
          <a:endParaRPr lang="en-US"/>
        </a:p>
      </dgm:t>
    </dgm:pt>
    <dgm:pt modelId="{B2273C74-53CF-4967-9078-17DE3F2437E7}" type="sibTrans" cxnId="{F6142A69-467E-44C0-86AE-FE8AC1AD4B89}">
      <dgm:prSet/>
      <dgm:spPr/>
      <dgm:t>
        <a:bodyPr/>
        <a:lstStyle/>
        <a:p>
          <a:endParaRPr lang="en-US"/>
        </a:p>
      </dgm:t>
    </dgm:pt>
    <dgm:pt modelId="{9D0F4DE4-7341-4674-9FDB-7B3AE8AB91D8}" type="pres">
      <dgm:prSet presAssocID="{40F09ACA-9292-48E6-801F-6A85B1D77AD2}" presName="root" presStyleCnt="0">
        <dgm:presLayoutVars>
          <dgm:dir/>
          <dgm:resizeHandles val="exact"/>
        </dgm:presLayoutVars>
      </dgm:prSet>
      <dgm:spPr/>
    </dgm:pt>
    <dgm:pt modelId="{CC3DECDE-EB63-44BC-94C5-700D12454CB3}" type="pres">
      <dgm:prSet presAssocID="{B2697241-7A52-4989-8CA3-8CD3C2976A2C}" presName="compNode" presStyleCnt="0"/>
      <dgm:spPr/>
    </dgm:pt>
    <dgm:pt modelId="{D5CB33A9-9486-4472-92C9-F24BCE3C3B2E}" type="pres">
      <dgm:prSet presAssocID="{B2697241-7A52-4989-8CA3-8CD3C2976A2C}" presName="bgRect" presStyleLbl="bgShp" presStyleIdx="0" presStyleCnt="4"/>
      <dgm:spPr/>
    </dgm:pt>
    <dgm:pt modelId="{C7474FC4-EDE5-4E04-BE2A-71E629D5BFBD}" type="pres">
      <dgm:prSet presAssocID="{B2697241-7A52-4989-8CA3-8CD3C2976A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82D7C09-D0F1-41D9-8C1A-C92BE3B4624C}" type="pres">
      <dgm:prSet presAssocID="{B2697241-7A52-4989-8CA3-8CD3C2976A2C}" presName="spaceRect" presStyleCnt="0"/>
      <dgm:spPr/>
    </dgm:pt>
    <dgm:pt modelId="{839A5AC4-F1F2-4059-8C6F-D6D1C706BE99}" type="pres">
      <dgm:prSet presAssocID="{B2697241-7A52-4989-8CA3-8CD3C2976A2C}" presName="parTx" presStyleLbl="revTx" presStyleIdx="0" presStyleCnt="8">
        <dgm:presLayoutVars>
          <dgm:chMax val="0"/>
          <dgm:chPref val="0"/>
        </dgm:presLayoutVars>
      </dgm:prSet>
      <dgm:spPr/>
    </dgm:pt>
    <dgm:pt modelId="{B2E214FC-8A9C-4260-B16D-EB7439F5C93A}" type="pres">
      <dgm:prSet presAssocID="{B2697241-7A52-4989-8CA3-8CD3C2976A2C}" presName="desTx" presStyleLbl="revTx" presStyleIdx="1" presStyleCnt="8">
        <dgm:presLayoutVars/>
      </dgm:prSet>
      <dgm:spPr/>
    </dgm:pt>
    <dgm:pt modelId="{6206A358-70D9-4A70-A900-72809765E0DD}" type="pres">
      <dgm:prSet presAssocID="{ADA1D1EA-4010-4768-910B-745AC7C83B13}" presName="sibTrans" presStyleCnt="0"/>
      <dgm:spPr/>
    </dgm:pt>
    <dgm:pt modelId="{8C382E01-0E79-4633-8BA9-9F2DDEE9BAB2}" type="pres">
      <dgm:prSet presAssocID="{0FDD5009-7EAB-40FD-8F24-33F14AB5940D}" presName="compNode" presStyleCnt="0"/>
      <dgm:spPr/>
    </dgm:pt>
    <dgm:pt modelId="{3D938885-6C06-48B5-8815-14D891F831FB}" type="pres">
      <dgm:prSet presAssocID="{0FDD5009-7EAB-40FD-8F24-33F14AB5940D}" presName="bgRect" presStyleLbl="bgShp" presStyleIdx="1" presStyleCnt="4"/>
      <dgm:spPr/>
    </dgm:pt>
    <dgm:pt modelId="{B35FBE05-68E5-4C65-ACE1-45CF0DBFCE9C}" type="pres">
      <dgm:prSet presAssocID="{0FDD5009-7EAB-40FD-8F24-33F14AB594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50570C9-C6BE-4F10-B081-8254A23321CA}" type="pres">
      <dgm:prSet presAssocID="{0FDD5009-7EAB-40FD-8F24-33F14AB5940D}" presName="spaceRect" presStyleCnt="0"/>
      <dgm:spPr/>
    </dgm:pt>
    <dgm:pt modelId="{7E137A22-FE8F-4511-9928-1F59F0818482}" type="pres">
      <dgm:prSet presAssocID="{0FDD5009-7EAB-40FD-8F24-33F14AB5940D}" presName="parTx" presStyleLbl="revTx" presStyleIdx="2" presStyleCnt="8">
        <dgm:presLayoutVars>
          <dgm:chMax val="0"/>
          <dgm:chPref val="0"/>
        </dgm:presLayoutVars>
      </dgm:prSet>
      <dgm:spPr/>
    </dgm:pt>
    <dgm:pt modelId="{66626BAA-F544-4814-AA78-49145179CD75}" type="pres">
      <dgm:prSet presAssocID="{0FDD5009-7EAB-40FD-8F24-33F14AB5940D}" presName="desTx" presStyleLbl="revTx" presStyleIdx="3" presStyleCnt="8">
        <dgm:presLayoutVars/>
      </dgm:prSet>
      <dgm:spPr/>
    </dgm:pt>
    <dgm:pt modelId="{A41EF1B8-D33A-4983-B96C-5D6167832660}" type="pres">
      <dgm:prSet presAssocID="{6C7C78D2-FD28-4D1C-8368-6D39B6468F01}" presName="sibTrans" presStyleCnt="0"/>
      <dgm:spPr/>
    </dgm:pt>
    <dgm:pt modelId="{5A08BBDA-230D-442B-BADA-E7AF2BD4CCCD}" type="pres">
      <dgm:prSet presAssocID="{EA146EFC-53D1-4D9B-8938-94B397AC1881}" presName="compNode" presStyleCnt="0"/>
      <dgm:spPr/>
    </dgm:pt>
    <dgm:pt modelId="{F063D4D1-4EBC-4DBC-8BD4-93B2BC0ACC10}" type="pres">
      <dgm:prSet presAssocID="{EA146EFC-53D1-4D9B-8938-94B397AC1881}" presName="bgRect" presStyleLbl="bgShp" presStyleIdx="2" presStyleCnt="4"/>
      <dgm:spPr/>
    </dgm:pt>
    <dgm:pt modelId="{CF4331E5-B81F-4108-91BA-1137D726E541}" type="pres">
      <dgm:prSet presAssocID="{EA146EFC-53D1-4D9B-8938-94B397AC18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DA45CFF-DE7F-4AE3-B587-5E52EBC9501E}" type="pres">
      <dgm:prSet presAssocID="{EA146EFC-53D1-4D9B-8938-94B397AC1881}" presName="spaceRect" presStyleCnt="0"/>
      <dgm:spPr/>
    </dgm:pt>
    <dgm:pt modelId="{485FF1F1-C8E0-4106-BF9B-8CC50A2042F1}" type="pres">
      <dgm:prSet presAssocID="{EA146EFC-53D1-4D9B-8938-94B397AC1881}" presName="parTx" presStyleLbl="revTx" presStyleIdx="4" presStyleCnt="8">
        <dgm:presLayoutVars>
          <dgm:chMax val="0"/>
          <dgm:chPref val="0"/>
        </dgm:presLayoutVars>
      </dgm:prSet>
      <dgm:spPr/>
    </dgm:pt>
    <dgm:pt modelId="{3488F070-A562-4C67-BFAD-639E38D2B82F}" type="pres">
      <dgm:prSet presAssocID="{EA146EFC-53D1-4D9B-8938-94B397AC1881}" presName="desTx" presStyleLbl="revTx" presStyleIdx="5" presStyleCnt="8">
        <dgm:presLayoutVars/>
      </dgm:prSet>
      <dgm:spPr/>
    </dgm:pt>
    <dgm:pt modelId="{D6869496-8097-434B-A0B8-EBC94C5FEC83}" type="pres">
      <dgm:prSet presAssocID="{11809E19-CADB-4F1C-8233-9F9B5FB7A4EA}" presName="sibTrans" presStyleCnt="0"/>
      <dgm:spPr/>
    </dgm:pt>
    <dgm:pt modelId="{4838113D-A64E-473E-8951-7FF5017D0202}" type="pres">
      <dgm:prSet presAssocID="{71019B94-235E-44BF-B5F4-9FA6A24783A1}" presName="compNode" presStyleCnt="0"/>
      <dgm:spPr/>
    </dgm:pt>
    <dgm:pt modelId="{4FD0FBC9-0FBB-4531-B2DD-2791741795D5}" type="pres">
      <dgm:prSet presAssocID="{71019B94-235E-44BF-B5F4-9FA6A24783A1}" presName="bgRect" presStyleLbl="bgShp" presStyleIdx="3" presStyleCnt="4"/>
      <dgm:spPr/>
    </dgm:pt>
    <dgm:pt modelId="{7B1398BD-371E-48F1-94B5-33BE23C242FE}" type="pres">
      <dgm:prSet presAssocID="{71019B94-235E-44BF-B5F4-9FA6A24783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8FEA0CE-01EB-479C-92A4-17302660CE3B}" type="pres">
      <dgm:prSet presAssocID="{71019B94-235E-44BF-B5F4-9FA6A24783A1}" presName="spaceRect" presStyleCnt="0"/>
      <dgm:spPr/>
    </dgm:pt>
    <dgm:pt modelId="{7693925A-6DD2-4779-8B4D-1AF01C80A690}" type="pres">
      <dgm:prSet presAssocID="{71019B94-235E-44BF-B5F4-9FA6A24783A1}" presName="parTx" presStyleLbl="revTx" presStyleIdx="6" presStyleCnt="8">
        <dgm:presLayoutVars>
          <dgm:chMax val="0"/>
          <dgm:chPref val="0"/>
        </dgm:presLayoutVars>
      </dgm:prSet>
      <dgm:spPr/>
    </dgm:pt>
    <dgm:pt modelId="{A4210661-2478-4028-9EBA-7A55DFE23FF1}" type="pres">
      <dgm:prSet presAssocID="{71019B94-235E-44BF-B5F4-9FA6A24783A1}" presName="desTx" presStyleLbl="revTx" presStyleIdx="7" presStyleCnt="8">
        <dgm:presLayoutVars/>
      </dgm:prSet>
      <dgm:spPr/>
    </dgm:pt>
  </dgm:ptLst>
  <dgm:cxnLst>
    <dgm:cxn modelId="{3ACF7B02-B273-4493-8643-65B37DBA8C68}" srcId="{B2697241-7A52-4989-8CA3-8CD3C2976A2C}" destId="{B492A12D-2D70-40AA-94DF-13FE638F5700}" srcOrd="0" destOrd="0" parTransId="{94EB4AEF-6906-4B5C-80FA-5899F4087509}" sibTransId="{F80D02A0-F4E8-4164-87BA-D79137A3AE60}"/>
    <dgm:cxn modelId="{3163BC30-7818-4676-9F9A-DE53A6BB5D79}" type="presOf" srcId="{C0140B14-36BE-42E4-AE4C-8437A13FD512}" destId="{3488F070-A562-4C67-BFAD-639E38D2B82F}" srcOrd="0" destOrd="0" presId="urn:microsoft.com/office/officeart/2018/2/layout/IconVerticalSolidList"/>
    <dgm:cxn modelId="{EE098063-89D1-4F16-8F7F-E33A93FC66C9}" srcId="{40F09ACA-9292-48E6-801F-6A85B1D77AD2}" destId="{71019B94-235E-44BF-B5F4-9FA6A24783A1}" srcOrd="3" destOrd="0" parTransId="{63CAEDD2-275B-4C0F-A7B0-B53783F0E66B}" sibTransId="{F82957A1-5D3D-42DF-B930-297358B88720}"/>
    <dgm:cxn modelId="{42446744-6354-4A94-A8E9-CABB2BBB76F2}" type="presOf" srcId="{40F09ACA-9292-48E6-801F-6A85B1D77AD2}" destId="{9D0F4DE4-7341-4674-9FDB-7B3AE8AB91D8}" srcOrd="0" destOrd="0" presId="urn:microsoft.com/office/officeart/2018/2/layout/IconVerticalSolidList"/>
    <dgm:cxn modelId="{F6142A69-467E-44C0-86AE-FE8AC1AD4B89}" srcId="{71019B94-235E-44BF-B5F4-9FA6A24783A1}" destId="{A6A85377-09DE-45A8-85B7-3A8878149DF1}" srcOrd="0" destOrd="0" parTransId="{11A7CED5-F703-479D-89C2-3CA79D4549C1}" sibTransId="{B2273C74-53CF-4967-9078-17DE3F2437E7}"/>
    <dgm:cxn modelId="{D3D93350-C027-4067-AB66-909B73B38D7D}" type="presOf" srcId="{B492A12D-2D70-40AA-94DF-13FE638F5700}" destId="{B2E214FC-8A9C-4260-B16D-EB7439F5C93A}" srcOrd="0" destOrd="0" presId="urn:microsoft.com/office/officeart/2018/2/layout/IconVerticalSolidList"/>
    <dgm:cxn modelId="{8BFB9D59-EC0A-4479-9266-B3B4AF9A6084}" srcId="{0FDD5009-7EAB-40FD-8F24-33F14AB5940D}" destId="{CF6A164B-F002-41F8-BD16-52D9615DEC3B}" srcOrd="0" destOrd="0" parTransId="{3B0643CE-2825-4D82-BF40-6847BE78273B}" sibTransId="{E483E180-4086-4431-B114-7E5545E64DE5}"/>
    <dgm:cxn modelId="{77913F7A-3494-4F2A-AE43-00ACCB5AFBA2}" type="presOf" srcId="{EA146EFC-53D1-4D9B-8938-94B397AC1881}" destId="{485FF1F1-C8E0-4106-BF9B-8CC50A2042F1}" srcOrd="0" destOrd="0" presId="urn:microsoft.com/office/officeart/2018/2/layout/IconVerticalSolidList"/>
    <dgm:cxn modelId="{2888987A-89FA-4951-B750-C66B55C677AC}" type="presOf" srcId="{A6A85377-09DE-45A8-85B7-3A8878149DF1}" destId="{A4210661-2478-4028-9EBA-7A55DFE23FF1}" srcOrd="0" destOrd="0" presId="urn:microsoft.com/office/officeart/2018/2/layout/IconVerticalSolidList"/>
    <dgm:cxn modelId="{745C5887-BD75-4810-B913-F7CB1E5F4F3A}" srcId="{EA146EFC-53D1-4D9B-8938-94B397AC1881}" destId="{C0140B14-36BE-42E4-AE4C-8437A13FD512}" srcOrd="0" destOrd="0" parTransId="{70A15A3B-5D54-4D2F-8BE0-976C150956CB}" sibTransId="{FAF55641-B258-40C4-B6B1-6B2BDD598A41}"/>
    <dgm:cxn modelId="{338945B1-5106-4D67-9C5F-706DB2A32BA7}" srcId="{40F09ACA-9292-48E6-801F-6A85B1D77AD2}" destId="{B2697241-7A52-4989-8CA3-8CD3C2976A2C}" srcOrd="0" destOrd="0" parTransId="{BD8885D8-6CDB-4906-8997-AFE7F87FD58E}" sibTransId="{ADA1D1EA-4010-4768-910B-745AC7C83B13}"/>
    <dgm:cxn modelId="{560201C7-8473-4EB3-BB7A-483B3208AF9F}" type="presOf" srcId="{0FDD5009-7EAB-40FD-8F24-33F14AB5940D}" destId="{7E137A22-FE8F-4511-9928-1F59F0818482}" srcOrd="0" destOrd="0" presId="urn:microsoft.com/office/officeart/2018/2/layout/IconVerticalSolidList"/>
    <dgm:cxn modelId="{6936A9CF-26CE-4CDD-A5C3-57338C00514C}" type="presOf" srcId="{71019B94-235E-44BF-B5F4-9FA6A24783A1}" destId="{7693925A-6DD2-4779-8B4D-1AF01C80A690}" srcOrd="0" destOrd="0" presId="urn:microsoft.com/office/officeart/2018/2/layout/IconVerticalSolidList"/>
    <dgm:cxn modelId="{C144D3E2-4978-470D-A529-9148DDFE7D34}" type="presOf" srcId="{CF6A164B-F002-41F8-BD16-52D9615DEC3B}" destId="{66626BAA-F544-4814-AA78-49145179CD75}" srcOrd="0" destOrd="0" presId="urn:microsoft.com/office/officeart/2018/2/layout/IconVerticalSolidList"/>
    <dgm:cxn modelId="{1A6601E6-9235-49BF-B4EE-856F44F9A955}" type="presOf" srcId="{B2697241-7A52-4989-8CA3-8CD3C2976A2C}" destId="{839A5AC4-F1F2-4059-8C6F-D6D1C706BE99}" srcOrd="0" destOrd="0" presId="urn:microsoft.com/office/officeart/2018/2/layout/IconVerticalSolidList"/>
    <dgm:cxn modelId="{231032ED-9368-45F8-9269-52E31A8182CA}" srcId="{40F09ACA-9292-48E6-801F-6A85B1D77AD2}" destId="{0FDD5009-7EAB-40FD-8F24-33F14AB5940D}" srcOrd="1" destOrd="0" parTransId="{96E028DC-BE2D-41EB-B181-971F9F0B45E6}" sibTransId="{6C7C78D2-FD28-4D1C-8368-6D39B6468F01}"/>
    <dgm:cxn modelId="{CB56A1EF-A425-4F8D-9839-407942A741DC}" srcId="{40F09ACA-9292-48E6-801F-6A85B1D77AD2}" destId="{EA146EFC-53D1-4D9B-8938-94B397AC1881}" srcOrd="2" destOrd="0" parTransId="{75213383-F90F-4B75-9064-BC4887B44928}" sibTransId="{11809E19-CADB-4F1C-8233-9F9B5FB7A4EA}"/>
    <dgm:cxn modelId="{4F417925-5655-438C-8ABE-A22C6CA4B7A9}" type="presParOf" srcId="{9D0F4DE4-7341-4674-9FDB-7B3AE8AB91D8}" destId="{CC3DECDE-EB63-44BC-94C5-700D12454CB3}" srcOrd="0" destOrd="0" presId="urn:microsoft.com/office/officeart/2018/2/layout/IconVerticalSolidList"/>
    <dgm:cxn modelId="{DA1B1CD5-634C-4D53-A62F-FF8AAB197B10}" type="presParOf" srcId="{CC3DECDE-EB63-44BC-94C5-700D12454CB3}" destId="{D5CB33A9-9486-4472-92C9-F24BCE3C3B2E}" srcOrd="0" destOrd="0" presId="urn:microsoft.com/office/officeart/2018/2/layout/IconVerticalSolidList"/>
    <dgm:cxn modelId="{397CFF8F-8417-4517-8278-D434E744E142}" type="presParOf" srcId="{CC3DECDE-EB63-44BC-94C5-700D12454CB3}" destId="{C7474FC4-EDE5-4E04-BE2A-71E629D5BFBD}" srcOrd="1" destOrd="0" presId="urn:microsoft.com/office/officeart/2018/2/layout/IconVerticalSolidList"/>
    <dgm:cxn modelId="{CC389ECC-FFAE-42E4-A14C-4A3CD1F7EA42}" type="presParOf" srcId="{CC3DECDE-EB63-44BC-94C5-700D12454CB3}" destId="{382D7C09-D0F1-41D9-8C1A-C92BE3B4624C}" srcOrd="2" destOrd="0" presId="urn:microsoft.com/office/officeart/2018/2/layout/IconVerticalSolidList"/>
    <dgm:cxn modelId="{0C11F791-791A-4E9F-B130-164120E1F94D}" type="presParOf" srcId="{CC3DECDE-EB63-44BC-94C5-700D12454CB3}" destId="{839A5AC4-F1F2-4059-8C6F-D6D1C706BE99}" srcOrd="3" destOrd="0" presId="urn:microsoft.com/office/officeart/2018/2/layout/IconVerticalSolidList"/>
    <dgm:cxn modelId="{F1C6A1C6-8F1A-4F39-9B0B-7A4259470621}" type="presParOf" srcId="{CC3DECDE-EB63-44BC-94C5-700D12454CB3}" destId="{B2E214FC-8A9C-4260-B16D-EB7439F5C93A}" srcOrd="4" destOrd="0" presId="urn:microsoft.com/office/officeart/2018/2/layout/IconVerticalSolidList"/>
    <dgm:cxn modelId="{F3B676CB-D977-4AC1-97B7-CB901904D5EC}" type="presParOf" srcId="{9D0F4DE4-7341-4674-9FDB-7B3AE8AB91D8}" destId="{6206A358-70D9-4A70-A900-72809765E0DD}" srcOrd="1" destOrd="0" presId="urn:microsoft.com/office/officeart/2018/2/layout/IconVerticalSolidList"/>
    <dgm:cxn modelId="{81A662FB-DB45-4C95-84D4-B487E2C4EC06}" type="presParOf" srcId="{9D0F4DE4-7341-4674-9FDB-7B3AE8AB91D8}" destId="{8C382E01-0E79-4633-8BA9-9F2DDEE9BAB2}" srcOrd="2" destOrd="0" presId="urn:microsoft.com/office/officeart/2018/2/layout/IconVerticalSolidList"/>
    <dgm:cxn modelId="{AC468DCE-8661-4860-9C4B-B1EA5327B95B}" type="presParOf" srcId="{8C382E01-0E79-4633-8BA9-9F2DDEE9BAB2}" destId="{3D938885-6C06-48B5-8815-14D891F831FB}" srcOrd="0" destOrd="0" presId="urn:microsoft.com/office/officeart/2018/2/layout/IconVerticalSolidList"/>
    <dgm:cxn modelId="{25C7E0C4-4695-45DA-99E4-01FDD3EA85AA}" type="presParOf" srcId="{8C382E01-0E79-4633-8BA9-9F2DDEE9BAB2}" destId="{B35FBE05-68E5-4C65-ACE1-45CF0DBFCE9C}" srcOrd="1" destOrd="0" presId="urn:microsoft.com/office/officeart/2018/2/layout/IconVerticalSolidList"/>
    <dgm:cxn modelId="{F3C8DDE2-E909-4201-8EF7-DFF302952443}" type="presParOf" srcId="{8C382E01-0E79-4633-8BA9-9F2DDEE9BAB2}" destId="{A50570C9-C6BE-4F10-B081-8254A23321CA}" srcOrd="2" destOrd="0" presId="urn:microsoft.com/office/officeart/2018/2/layout/IconVerticalSolidList"/>
    <dgm:cxn modelId="{CCF0DF66-04DA-4B2D-8571-D3BFBDCF6AAD}" type="presParOf" srcId="{8C382E01-0E79-4633-8BA9-9F2DDEE9BAB2}" destId="{7E137A22-FE8F-4511-9928-1F59F0818482}" srcOrd="3" destOrd="0" presId="urn:microsoft.com/office/officeart/2018/2/layout/IconVerticalSolidList"/>
    <dgm:cxn modelId="{E650C842-3F49-4644-A6DD-858D877D8C4E}" type="presParOf" srcId="{8C382E01-0E79-4633-8BA9-9F2DDEE9BAB2}" destId="{66626BAA-F544-4814-AA78-49145179CD75}" srcOrd="4" destOrd="0" presId="urn:microsoft.com/office/officeart/2018/2/layout/IconVerticalSolidList"/>
    <dgm:cxn modelId="{F336D290-038B-45F8-AC59-67DFC185CAEF}" type="presParOf" srcId="{9D0F4DE4-7341-4674-9FDB-7B3AE8AB91D8}" destId="{A41EF1B8-D33A-4983-B96C-5D6167832660}" srcOrd="3" destOrd="0" presId="urn:microsoft.com/office/officeart/2018/2/layout/IconVerticalSolidList"/>
    <dgm:cxn modelId="{246A98CB-88D2-4A2E-BF19-8690608A873F}" type="presParOf" srcId="{9D0F4DE4-7341-4674-9FDB-7B3AE8AB91D8}" destId="{5A08BBDA-230D-442B-BADA-E7AF2BD4CCCD}" srcOrd="4" destOrd="0" presId="urn:microsoft.com/office/officeart/2018/2/layout/IconVerticalSolidList"/>
    <dgm:cxn modelId="{33C25D3E-EA43-41ED-BA54-EC517FBC49FC}" type="presParOf" srcId="{5A08BBDA-230D-442B-BADA-E7AF2BD4CCCD}" destId="{F063D4D1-4EBC-4DBC-8BD4-93B2BC0ACC10}" srcOrd="0" destOrd="0" presId="urn:microsoft.com/office/officeart/2018/2/layout/IconVerticalSolidList"/>
    <dgm:cxn modelId="{F2853EC3-675B-45FE-9162-5D77348865D8}" type="presParOf" srcId="{5A08BBDA-230D-442B-BADA-E7AF2BD4CCCD}" destId="{CF4331E5-B81F-4108-91BA-1137D726E541}" srcOrd="1" destOrd="0" presId="urn:microsoft.com/office/officeart/2018/2/layout/IconVerticalSolidList"/>
    <dgm:cxn modelId="{88BFA4F4-CB18-4384-B5C8-2C1F8421D9C1}" type="presParOf" srcId="{5A08BBDA-230D-442B-BADA-E7AF2BD4CCCD}" destId="{0DA45CFF-DE7F-4AE3-B587-5E52EBC9501E}" srcOrd="2" destOrd="0" presId="urn:microsoft.com/office/officeart/2018/2/layout/IconVerticalSolidList"/>
    <dgm:cxn modelId="{C1B533C3-A255-4F45-A4EA-AE341404A361}" type="presParOf" srcId="{5A08BBDA-230D-442B-BADA-E7AF2BD4CCCD}" destId="{485FF1F1-C8E0-4106-BF9B-8CC50A2042F1}" srcOrd="3" destOrd="0" presId="urn:microsoft.com/office/officeart/2018/2/layout/IconVerticalSolidList"/>
    <dgm:cxn modelId="{38DAE58F-31BD-458C-AD8C-D6A8CAE4DFE6}" type="presParOf" srcId="{5A08BBDA-230D-442B-BADA-E7AF2BD4CCCD}" destId="{3488F070-A562-4C67-BFAD-639E38D2B82F}" srcOrd="4" destOrd="0" presId="urn:microsoft.com/office/officeart/2018/2/layout/IconVerticalSolidList"/>
    <dgm:cxn modelId="{5918BC69-422D-4F49-8355-42B2D6EF64E2}" type="presParOf" srcId="{9D0F4DE4-7341-4674-9FDB-7B3AE8AB91D8}" destId="{D6869496-8097-434B-A0B8-EBC94C5FEC83}" srcOrd="5" destOrd="0" presId="urn:microsoft.com/office/officeart/2018/2/layout/IconVerticalSolidList"/>
    <dgm:cxn modelId="{4A42872F-ACA3-4386-B9AA-875BBAA67ABC}" type="presParOf" srcId="{9D0F4DE4-7341-4674-9FDB-7B3AE8AB91D8}" destId="{4838113D-A64E-473E-8951-7FF5017D0202}" srcOrd="6" destOrd="0" presId="urn:microsoft.com/office/officeart/2018/2/layout/IconVerticalSolidList"/>
    <dgm:cxn modelId="{413812E0-198D-4EB6-8284-015E13BEA343}" type="presParOf" srcId="{4838113D-A64E-473E-8951-7FF5017D0202}" destId="{4FD0FBC9-0FBB-4531-B2DD-2791741795D5}" srcOrd="0" destOrd="0" presId="urn:microsoft.com/office/officeart/2018/2/layout/IconVerticalSolidList"/>
    <dgm:cxn modelId="{D13AC814-792E-480E-93B1-193AE26ABE85}" type="presParOf" srcId="{4838113D-A64E-473E-8951-7FF5017D0202}" destId="{7B1398BD-371E-48F1-94B5-33BE23C242FE}" srcOrd="1" destOrd="0" presId="urn:microsoft.com/office/officeart/2018/2/layout/IconVerticalSolidList"/>
    <dgm:cxn modelId="{814B0611-795B-4A76-982A-ECA3211401D1}" type="presParOf" srcId="{4838113D-A64E-473E-8951-7FF5017D0202}" destId="{58FEA0CE-01EB-479C-92A4-17302660CE3B}" srcOrd="2" destOrd="0" presId="urn:microsoft.com/office/officeart/2018/2/layout/IconVerticalSolidList"/>
    <dgm:cxn modelId="{F5FBAB09-DED5-46F9-9217-AAB9F1AAE6DD}" type="presParOf" srcId="{4838113D-A64E-473E-8951-7FF5017D0202}" destId="{7693925A-6DD2-4779-8B4D-1AF01C80A690}" srcOrd="3" destOrd="0" presId="urn:microsoft.com/office/officeart/2018/2/layout/IconVerticalSolidList"/>
    <dgm:cxn modelId="{2ED6B8AB-0C4C-42EE-ADB1-9D516F7886DE}" type="presParOf" srcId="{4838113D-A64E-473E-8951-7FF5017D0202}" destId="{A4210661-2478-4028-9EBA-7A55DFE23FF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EBD4C-3C21-4FD3-89A8-2A6CA745782D}">
      <dsp:nvSpPr>
        <dsp:cNvPr id="0" name=""/>
        <dsp:cNvSpPr/>
      </dsp:nvSpPr>
      <dsp:spPr>
        <a:xfrm>
          <a:off x="2040228" y="49247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E1DB7-74F1-4BD4-912F-5C6C6B0F704D}">
      <dsp:nvSpPr>
        <dsp:cNvPr id="0" name=""/>
        <dsp:cNvSpPr/>
      </dsp:nvSpPr>
      <dsp:spPr>
        <a:xfrm>
          <a:off x="250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EECEE-0DC5-4633-B214-5EF6FF0781A8}">
      <dsp:nvSpPr>
        <dsp:cNvPr id="0" name=""/>
        <dsp:cNvSpPr/>
      </dsp:nvSpPr>
      <dsp:spPr>
        <a:xfrm>
          <a:off x="133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Are you curious about how computers can understand and interpret human speech?</a:t>
          </a:r>
        </a:p>
      </dsp:txBody>
      <dsp:txXfrm>
        <a:off x="1338228" y="3372473"/>
        <a:ext cx="3600000" cy="720000"/>
      </dsp:txXfrm>
    </dsp:sp>
    <dsp:sp modelId="{AA616BA8-3224-431B-AF63-9E19F1DF1422}">
      <dsp:nvSpPr>
        <dsp:cNvPr id="0" name=""/>
        <dsp:cNvSpPr/>
      </dsp:nvSpPr>
      <dsp:spPr>
        <a:xfrm>
          <a:off x="6270228" y="49247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64344-8963-49EB-9274-4D4F2152D13D}">
      <dsp:nvSpPr>
        <dsp:cNvPr id="0" name=""/>
        <dsp:cNvSpPr/>
      </dsp:nvSpPr>
      <dsp:spPr>
        <a:xfrm>
          <a:off x="673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5E432-DD60-418B-9F30-02CE4E66CF6D}">
      <dsp:nvSpPr>
        <dsp:cNvPr id="0" name=""/>
        <dsp:cNvSpPr/>
      </dsp:nvSpPr>
      <dsp:spPr>
        <a:xfrm>
          <a:off x="556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Have you ever wondered how self-driving cars navigate through complex traffic situations ?</a:t>
          </a:r>
        </a:p>
      </dsp:txBody>
      <dsp:txXfrm>
        <a:off x="5568228" y="3372473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9249E-FF72-4AE3-8061-08C60BA99817}">
      <dsp:nvSpPr>
        <dsp:cNvPr id="0" name=""/>
        <dsp:cNvSpPr/>
      </dsp:nvSpPr>
      <dsp:spPr>
        <a:xfrm>
          <a:off x="1021610" y="936317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A7DF1-91A1-46D8-942D-28D8A263CD25}">
      <dsp:nvSpPr>
        <dsp:cNvPr id="0" name=""/>
        <dsp:cNvSpPr/>
      </dsp:nvSpPr>
      <dsp:spPr>
        <a:xfrm>
          <a:off x="2888" y="214790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Overfitting and underfitting</a:t>
          </a:r>
          <a:endParaRPr lang="en-US" sz="1500" kern="1200"/>
        </a:p>
      </dsp:txBody>
      <dsp:txXfrm>
        <a:off x="2888" y="2147902"/>
        <a:ext cx="3134531" cy="470179"/>
      </dsp:txXfrm>
    </dsp:sp>
    <dsp:sp modelId="{B56BACD2-FE1B-4B02-85CD-5F122365FD99}">
      <dsp:nvSpPr>
        <dsp:cNvPr id="0" name=""/>
        <dsp:cNvSpPr/>
      </dsp:nvSpPr>
      <dsp:spPr>
        <a:xfrm>
          <a:off x="2888" y="2671338"/>
          <a:ext cx="3134531" cy="92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`Underfitting : Model fails to capture underlying data trend due to insufficient training data.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Overfitting: Model doesn't generalize well to unseen data, capturing noise instead of the underlying trend.</a:t>
          </a:r>
        </a:p>
      </dsp:txBody>
      <dsp:txXfrm>
        <a:off x="2888" y="2671338"/>
        <a:ext cx="3134531" cy="927768"/>
      </dsp:txXfrm>
    </dsp:sp>
    <dsp:sp modelId="{5EC9C93B-03C4-4F9E-B39F-D39BFC166859}">
      <dsp:nvSpPr>
        <dsp:cNvPr id="0" name=""/>
        <dsp:cNvSpPr/>
      </dsp:nvSpPr>
      <dsp:spPr>
        <a:xfrm>
          <a:off x="4704685" y="936317"/>
          <a:ext cx="1097085" cy="1097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08B1C-8DED-442C-A4FC-19C0A021B007}">
      <dsp:nvSpPr>
        <dsp:cNvPr id="0" name=""/>
        <dsp:cNvSpPr/>
      </dsp:nvSpPr>
      <dsp:spPr>
        <a:xfrm>
          <a:off x="3685962" y="214790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Data availability and quality</a:t>
          </a:r>
          <a:endParaRPr lang="en-US" sz="1500" kern="1200"/>
        </a:p>
      </dsp:txBody>
      <dsp:txXfrm>
        <a:off x="3685962" y="2147902"/>
        <a:ext cx="3134531" cy="470179"/>
      </dsp:txXfrm>
    </dsp:sp>
    <dsp:sp modelId="{5C39D7F0-EBF1-4CA4-AD96-D0F9B78FFBA8}">
      <dsp:nvSpPr>
        <dsp:cNvPr id="0" name=""/>
        <dsp:cNvSpPr/>
      </dsp:nvSpPr>
      <dsp:spPr>
        <a:xfrm>
          <a:off x="3685962" y="2671338"/>
          <a:ext cx="3134531" cy="92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challenge: Neural networks need large amounts of data for accurate learning.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availability constraint: Insufficient data for some tasks or domains.</a:t>
          </a:r>
        </a:p>
      </dsp:txBody>
      <dsp:txXfrm>
        <a:off x="3685962" y="2671338"/>
        <a:ext cx="3134531" cy="927768"/>
      </dsp:txXfrm>
    </dsp:sp>
    <dsp:sp modelId="{FE1755C8-1B28-413D-AD0F-9024AEA68B26}">
      <dsp:nvSpPr>
        <dsp:cNvPr id="0" name=""/>
        <dsp:cNvSpPr/>
      </dsp:nvSpPr>
      <dsp:spPr>
        <a:xfrm>
          <a:off x="8387759" y="936317"/>
          <a:ext cx="1097085" cy="1097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C1EF-91DF-424C-823F-FF601774F6E1}">
      <dsp:nvSpPr>
        <dsp:cNvPr id="0" name=""/>
        <dsp:cNvSpPr/>
      </dsp:nvSpPr>
      <dsp:spPr>
        <a:xfrm>
          <a:off x="7369036" y="214790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Interpretability and explainability</a:t>
          </a:r>
          <a:endParaRPr lang="en-US" sz="1500" kern="1200"/>
        </a:p>
      </dsp:txBody>
      <dsp:txXfrm>
        <a:off x="7369036" y="2147902"/>
        <a:ext cx="3134531" cy="470179"/>
      </dsp:txXfrm>
    </dsp:sp>
    <dsp:sp modelId="{EB36BA45-52AC-4C92-81E1-19629D105F21}">
      <dsp:nvSpPr>
        <dsp:cNvPr id="0" name=""/>
        <dsp:cNvSpPr/>
      </dsp:nvSpPr>
      <dsp:spPr>
        <a:xfrm>
          <a:off x="7369036" y="2671338"/>
          <a:ext cx="3134531" cy="92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Interpretability challenge: Lack of understanding of how neural networks process data and make decisions.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Black box nature: Difficulty in comprehending learned features and decision-making process.</a:t>
          </a:r>
        </a:p>
      </dsp:txBody>
      <dsp:txXfrm>
        <a:off x="7369036" y="2671338"/>
        <a:ext cx="3134531" cy="927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723D4-2C04-4DD0-9A4F-00BC5818FC85}">
      <dsp:nvSpPr>
        <dsp:cNvPr id="0" name=""/>
        <dsp:cNvSpPr/>
      </dsp:nvSpPr>
      <dsp:spPr>
        <a:xfrm>
          <a:off x="1021610" y="1060440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8B452-B3E0-4C28-B8F4-059AB8641BBA}">
      <dsp:nvSpPr>
        <dsp:cNvPr id="0" name=""/>
        <dsp:cNvSpPr/>
      </dsp:nvSpPr>
      <dsp:spPr>
        <a:xfrm>
          <a:off x="2888" y="226135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Attention Mechanisms: </a:t>
          </a:r>
        </a:p>
      </dsp:txBody>
      <dsp:txXfrm>
        <a:off x="2888" y="2261352"/>
        <a:ext cx="3134531" cy="470179"/>
      </dsp:txXfrm>
    </dsp:sp>
    <dsp:sp modelId="{4F3BE3AF-FC6C-4076-9343-794BF55E4D12}">
      <dsp:nvSpPr>
        <dsp:cNvPr id="0" name=""/>
        <dsp:cNvSpPr/>
      </dsp:nvSpPr>
      <dsp:spPr>
        <a:xfrm>
          <a:off x="2888" y="2779822"/>
          <a:ext cx="3134531" cy="69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 models to focus on relevant parts of input data for efficiency.</a:t>
          </a:r>
        </a:p>
      </dsp:txBody>
      <dsp:txXfrm>
        <a:off x="2888" y="2779822"/>
        <a:ext cx="3134531" cy="695160"/>
      </dsp:txXfrm>
    </dsp:sp>
    <dsp:sp modelId="{22074B1B-E965-4E60-B521-9779518500C9}">
      <dsp:nvSpPr>
        <dsp:cNvPr id="0" name=""/>
        <dsp:cNvSpPr/>
      </dsp:nvSpPr>
      <dsp:spPr>
        <a:xfrm>
          <a:off x="4704685" y="1060440"/>
          <a:ext cx="1097085" cy="1097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0F3D8-8389-42A4-AA0B-14DA3E021846}">
      <dsp:nvSpPr>
        <dsp:cNvPr id="0" name=""/>
        <dsp:cNvSpPr/>
      </dsp:nvSpPr>
      <dsp:spPr>
        <a:xfrm>
          <a:off x="3685962" y="226135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Transformer Models: </a:t>
          </a:r>
        </a:p>
      </dsp:txBody>
      <dsp:txXfrm>
        <a:off x="3685962" y="2261352"/>
        <a:ext cx="3134531" cy="470179"/>
      </dsp:txXfrm>
    </dsp:sp>
    <dsp:sp modelId="{652A72CB-236B-4424-87AB-934BB285DCEC}">
      <dsp:nvSpPr>
        <dsp:cNvPr id="0" name=""/>
        <dsp:cNvSpPr/>
      </dsp:nvSpPr>
      <dsp:spPr>
        <a:xfrm>
          <a:off x="3685962" y="2779822"/>
          <a:ext cx="3134531" cy="69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Perform well in text production and language translation with parallel processing and capturing long-range dependencies.</a:t>
          </a:r>
        </a:p>
      </dsp:txBody>
      <dsp:txXfrm>
        <a:off x="3685962" y="2779822"/>
        <a:ext cx="3134531" cy="695160"/>
      </dsp:txXfrm>
    </dsp:sp>
    <dsp:sp modelId="{3C1FF915-AFFC-4732-A2BA-D6A1BF3C06AF}">
      <dsp:nvSpPr>
        <dsp:cNvPr id="0" name=""/>
        <dsp:cNvSpPr/>
      </dsp:nvSpPr>
      <dsp:spPr>
        <a:xfrm>
          <a:off x="8387759" y="1060440"/>
          <a:ext cx="1097085" cy="1097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1647-54A3-430B-A393-5EAAA18C9066}">
      <dsp:nvSpPr>
        <dsp:cNvPr id="0" name=""/>
        <dsp:cNvSpPr/>
      </dsp:nvSpPr>
      <dsp:spPr>
        <a:xfrm>
          <a:off x="7369036" y="2261352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Graph Neural Networks (GNNs):</a:t>
          </a:r>
        </a:p>
      </dsp:txBody>
      <dsp:txXfrm>
        <a:off x="7369036" y="2261352"/>
        <a:ext cx="3134531" cy="470179"/>
      </dsp:txXfrm>
    </dsp:sp>
    <dsp:sp modelId="{626431E7-C107-4A11-925C-41BEC9D51E54}">
      <dsp:nvSpPr>
        <dsp:cNvPr id="0" name=""/>
        <dsp:cNvSpPr/>
      </dsp:nvSpPr>
      <dsp:spPr>
        <a:xfrm>
          <a:off x="7369036" y="2779822"/>
          <a:ext cx="3134531" cy="69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Effective for processing data with complex relational structures, such as social networks and molecular graphs, capturing complex connections between nodes.</a:t>
          </a:r>
        </a:p>
      </dsp:txBody>
      <dsp:txXfrm>
        <a:off x="7369036" y="2779822"/>
        <a:ext cx="3134531" cy="695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33A9-9486-4472-92C9-F24BCE3C3B2E}">
      <dsp:nvSpPr>
        <dsp:cNvPr id="0" name=""/>
        <dsp:cNvSpPr/>
      </dsp:nvSpPr>
      <dsp:spPr>
        <a:xfrm>
          <a:off x="0" y="1882"/>
          <a:ext cx="10506456" cy="9540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74FC4-EDE5-4E04-BE2A-71E629D5BFBD}">
      <dsp:nvSpPr>
        <dsp:cNvPr id="0" name=""/>
        <dsp:cNvSpPr/>
      </dsp:nvSpPr>
      <dsp:spPr>
        <a:xfrm>
          <a:off x="288595" y="216539"/>
          <a:ext cx="524718" cy="524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A5AC4-F1F2-4059-8C6F-D6D1C706BE99}">
      <dsp:nvSpPr>
        <dsp:cNvPr id="0" name=""/>
        <dsp:cNvSpPr/>
      </dsp:nvSpPr>
      <dsp:spPr>
        <a:xfrm>
          <a:off x="1101908" y="1882"/>
          <a:ext cx="4727905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Integration: </a:t>
          </a:r>
        </a:p>
      </dsp:txBody>
      <dsp:txXfrm>
        <a:off x="1101908" y="1882"/>
        <a:ext cx="4727905" cy="954033"/>
      </dsp:txXfrm>
    </dsp:sp>
    <dsp:sp modelId="{B2E214FC-8A9C-4260-B16D-EB7439F5C93A}">
      <dsp:nvSpPr>
        <dsp:cNvPr id="0" name=""/>
        <dsp:cNvSpPr/>
      </dsp:nvSpPr>
      <dsp:spPr>
        <a:xfrm>
          <a:off x="5829813" y="1882"/>
          <a:ext cx="4676642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Can be integrated with complementary technologies, such as symbolic functions, to address their weaknesses and achieve better results.</a:t>
          </a:r>
        </a:p>
      </dsp:txBody>
      <dsp:txXfrm>
        <a:off x="5829813" y="1882"/>
        <a:ext cx="4676642" cy="954033"/>
      </dsp:txXfrm>
    </dsp:sp>
    <dsp:sp modelId="{3D938885-6C06-48B5-8815-14D891F831FB}">
      <dsp:nvSpPr>
        <dsp:cNvPr id="0" name=""/>
        <dsp:cNvSpPr/>
      </dsp:nvSpPr>
      <dsp:spPr>
        <a:xfrm>
          <a:off x="0" y="1194424"/>
          <a:ext cx="10506456" cy="9540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BE05-68E5-4C65-ACE1-45CF0DBFCE9C}">
      <dsp:nvSpPr>
        <dsp:cNvPr id="0" name=""/>
        <dsp:cNvSpPr/>
      </dsp:nvSpPr>
      <dsp:spPr>
        <a:xfrm>
          <a:off x="288595" y="1409081"/>
          <a:ext cx="524718" cy="524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37A22-FE8F-4511-9928-1F59F0818482}">
      <dsp:nvSpPr>
        <dsp:cNvPr id="0" name=""/>
        <dsp:cNvSpPr/>
      </dsp:nvSpPr>
      <dsp:spPr>
        <a:xfrm>
          <a:off x="1101908" y="1194424"/>
          <a:ext cx="4727905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Scaling up complexity: </a:t>
          </a:r>
        </a:p>
      </dsp:txBody>
      <dsp:txXfrm>
        <a:off x="1101908" y="1194424"/>
        <a:ext cx="4727905" cy="954033"/>
      </dsp:txXfrm>
    </dsp:sp>
    <dsp:sp modelId="{66626BAA-F544-4814-AA78-49145179CD75}">
      <dsp:nvSpPr>
        <dsp:cNvPr id="0" name=""/>
        <dsp:cNvSpPr/>
      </dsp:nvSpPr>
      <dsp:spPr>
        <a:xfrm>
          <a:off x="5829813" y="1194424"/>
          <a:ext cx="4676642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Technological advancements enable larger and more efficient neural networks with increased processing power and data capacity.</a:t>
          </a:r>
          <a:br>
            <a:rPr lang="en-US" sz="1200" kern="1200"/>
          </a:br>
          <a:endParaRPr lang="en-US" sz="1200" kern="1200"/>
        </a:p>
      </dsp:txBody>
      <dsp:txXfrm>
        <a:off x="5829813" y="1194424"/>
        <a:ext cx="4676642" cy="954033"/>
      </dsp:txXfrm>
    </dsp:sp>
    <dsp:sp modelId="{F063D4D1-4EBC-4DBC-8BD4-93B2BC0ACC10}">
      <dsp:nvSpPr>
        <dsp:cNvPr id="0" name=""/>
        <dsp:cNvSpPr/>
      </dsp:nvSpPr>
      <dsp:spPr>
        <a:xfrm>
          <a:off x="0" y="2386966"/>
          <a:ext cx="10506456" cy="9540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31E5-B81F-4108-91BA-1137D726E541}">
      <dsp:nvSpPr>
        <dsp:cNvPr id="0" name=""/>
        <dsp:cNvSpPr/>
      </dsp:nvSpPr>
      <dsp:spPr>
        <a:xfrm>
          <a:off x="288595" y="2601623"/>
          <a:ext cx="524718" cy="524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FF1F1-C8E0-4106-BF9B-8CC50A2042F1}">
      <dsp:nvSpPr>
        <dsp:cNvPr id="0" name=""/>
        <dsp:cNvSpPr/>
      </dsp:nvSpPr>
      <dsp:spPr>
        <a:xfrm>
          <a:off x="1101908" y="2386966"/>
          <a:ext cx="4727905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New applications: </a:t>
          </a:r>
        </a:p>
      </dsp:txBody>
      <dsp:txXfrm>
        <a:off x="1101908" y="2386966"/>
        <a:ext cx="4727905" cy="954033"/>
      </dsp:txXfrm>
    </dsp:sp>
    <dsp:sp modelId="{3488F070-A562-4C67-BFAD-639E38D2B82F}">
      <dsp:nvSpPr>
        <dsp:cNvPr id="0" name=""/>
        <dsp:cNvSpPr/>
      </dsp:nvSpPr>
      <dsp:spPr>
        <a:xfrm>
          <a:off x="5829813" y="2386966"/>
          <a:ext cx="4676642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Neural networks have the potential to transform industries, improving efficiency, targeting new audiences, and enhancing product development and consumer safety.</a:t>
          </a:r>
        </a:p>
      </dsp:txBody>
      <dsp:txXfrm>
        <a:off x="5829813" y="2386966"/>
        <a:ext cx="4676642" cy="954033"/>
      </dsp:txXfrm>
    </dsp:sp>
    <dsp:sp modelId="{4FD0FBC9-0FBB-4531-B2DD-2791741795D5}">
      <dsp:nvSpPr>
        <dsp:cNvPr id="0" name=""/>
        <dsp:cNvSpPr/>
      </dsp:nvSpPr>
      <dsp:spPr>
        <a:xfrm>
          <a:off x="0" y="3579508"/>
          <a:ext cx="10506456" cy="9540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398BD-371E-48F1-94B5-33BE23C242FE}">
      <dsp:nvSpPr>
        <dsp:cNvPr id="0" name=""/>
        <dsp:cNvSpPr/>
      </dsp:nvSpPr>
      <dsp:spPr>
        <a:xfrm>
          <a:off x="288595" y="3794165"/>
          <a:ext cx="524718" cy="5247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3925A-6DD2-4779-8B4D-1AF01C80A690}">
      <dsp:nvSpPr>
        <dsp:cNvPr id="0" name=""/>
        <dsp:cNvSpPr/>
      </dsp:nvSpPr>
      <dsp:spPr>
        <a:xfrm>
          <a:off x="1101908" y="3579508"/>
          <a:ext cx="4727905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Potential obsolescence: </a:t>
          </a:r>
        </a:p>
      </dsp:txBody>
      <dsp:txXfrm>
        <a:off x="1101908" y="3579508"/>
        <a:ext cx="4727905" cy="954033"/>
      </dsp:txXfrm>
    </dsp:sp>
    <dsp:sp modelId="{A4210661-2478-4028-9EBA-7A55DFE23FF1}">
      <dsp:nvSpPr>
        <dsp:cNvPr id="0" name=""/>
        <dsp:cNvSpPr/>
      </dsp:nvSpPr>
      <dsp:spPr>
        <a:xfrm>
          <a:off x="5829813" y="3579508"/>
          <a:ext cx="4676642" cy="9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9" tIns="100969" rIns="100969" bIns="10096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Despite progress, neural networks may face limitations and alternative approaches may emerge as technology evolves to address complex problems.</a:t>
          </a:r>
        </a:p>
      </dsp:txBody>
      <dsp:txXfrm>
        <a:off x="5829813" y="3579508"/>
        <a:ext cx="4676642" cy="954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69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0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9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2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7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8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0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advice/3/what-current-challenges-limitations-neural#:~:text=One%20of%20the%20main%20challenges" TargetMode="External"/><Relationship Id="rId3" Type="http://schemas.openxmlformats.org/officeDocument/2006/relationships/hyperlink" Target="http://www.analyticssteps.com" TargetMode="External"/><Relationship Id="rId7" Type="http://schemas.openxmlformats.org/officeDocument/2006/relationships/hyperlink" Target="http://www.linkedin.com" TargetMode="External"/><Relationship Id="rId2" Type="http://schemas.openxmlformats.org/officeDocument/2006/relationships/hyperlink" Target="https://www.codingdojo.com/blog/artificial-neural-network-brain-behind-todays-smart-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ibm.com/articles/cc-machine-learning-deep-learning-architectures/" TargetMode="External"/><Relationship Id="rId5" Type="http://schemas.openxmlformats.org/officeDocument/2006/relationships/hyperlink" Target="https://www.geeksforgeeks.org/advantages-and-disadvantages-of-deep-learning/" TargetMode="External"/><Relationship Id="rId4" Type="http://schemas.openxmlformats.org/officeDocument/2006/relationships/hyperlink" Target="https://www.analyticssteps.com/blogs/8-applications-neural-networks" TargetMode="External"/><Relationship Id="rId9" Type="http://schemas.openxmlformats.org/officeDocument/2006/relationships/hyperlink" Target="https://readwrite.com/everything-you-need-to-know-about-the-future-of-neural-network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8" name="Picture 3" descr="Neuron system in yellow and light blue">
            <a:extLst>
              <a:ext uri="{FF2B5EF4-FFF2-40B4-BE49-F238E27FC236}">
                <a16:creationId xmlns:a16="http://schemas.microsoft.com/office/drawing/2014/main" id="{393E6C7B-572A-9845-41DD-D581216D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54" b="862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NEURAL 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NETWORK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u="sng" dirty="0">
                <a:solidFill>
                  <a:srgbClr val="FFFFFF"/>
                </a:solidFill>
              </a:rPr>
              <a:t>PRESENTED BY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PRADIP DHUNGANA, 201751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BISHNU TIMILSENA, 201746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VIZION RIJAL, 201739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POOJA ACHARYA, 201750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A1F0FE-2F19-9069-784B-4EA2D05ED910}"/>
              </a:ext>
            </a:extLst>
          </p:cNvPr>
          <p:cNvSpPr txBox="1">
            <a:spLocks/>
          </p:cNvSpPr>
          <p:nvPr/>
        </p:nvSpPr>
        <p:spPr>
          <a:xfrm>
            <a:off x="7130483" y="3336618"/>
            <a:ext cx="5464929" cy="214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bg1"/>
                </a:solidFill>
              </a:rPr>
              <a:t>TUTOR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SUMAN DAHAL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Department of Software, NCIT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38FA51A5-E86A-7A61-612A-550B7AB3B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90346-0AB2-B8EF-A3E3-8032827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Neural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6155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9D12B077-82DE-2044-964D-7CB4531D5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" r="14660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57D15-DE7A-CB97-125D-3A21B434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Feedforward Neural Networks (Multilayer Perceptron)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2DD4-C760-E816-0986-2EE3D4DD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74765" cy="368238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dirty="0">
                <a:latin typeface="Avenir Next LT Pro"/>
                <a:ea typeface="+mn-lt"/>
                <a:cs typeface="+mn-lt"/>
              </a:rPr>
              <a:t>a) Information processing technique</a:t>
            </a:r>
            <a:endParaRPr lang="en-US" sz="2000"/>
          </a:p>
          <a:p>
            <a:pPr>
              <a:buNone/>
            </a:pPr>
            <a:r>
              <a:rPr lang="en-US" sz="2000" dirty="0">
                <a:latin typeface="Avenir Next LT Pro"/>
              </a:rPr>
              <a:t>b) Meaningful answers with error-prone or incomplete data</a:t>
            </a:r>
          </a:p>
          <a:p>
            <a:pPr>
              <a:buNone/>
            </a:pPr>
            <a:r>
              <a:rPr lang="en-US" sz="2000" dirty="0">
                <a:latin typeface="Avenir Next LT Pro"/>
              </a:rPr>
              <a:t>c) Rapid processing for solving real-world problems</a:t>
            </a:r>
          </a:p>
          <a:p>
            <a:pPr marL="0" indent="0">
              <a:buNone/>
            </a:pPr>
            <a:endParaRPr lang="en-US" sz="2000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54033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E87D8-498F-4948-6A53-728BDD967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9" r="14488" b="-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A275-3740-E37C-E37C-E9C5E755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lvl="1"/>
            <a:r>
              <a:rPr lang="en-US" sz="2800" b="1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Recurrent Neural Networks (RNNs)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A26C0-9F9F-5378-F130-CC7BD29BA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582341" cy="377203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a) State of the art in time series prediction, system identification, and pattern classification.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b) Modification of multilayered feed-forward network with a context layer.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c) Context layer retains information between observations.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163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robot with human face">
            <a:extLst>
              <a:ext uri="{FF2B5EF4-FFF2-40B4-BE49-F238E27FC236}">
                <a16:creationId xmlns:a16="http://schemas.microsoft.com/office/drawing/2014/main" id="{13C54E29-2FAA-7B80-7C06-4BC1AAEA0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0" r="10701" b="-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094A9-D4D2-3DFB-AB25-6CB5986A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pPr lvl="1"/>
            <a:r>
              <a:rPr lang="en-US" sz="2600" b="1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Convolutional Neural Networks (CNNs)</a:t>
            </a:r>
            <a:endParaRPr lang="en-US" sz="2600" b="1">
              <a:solidFill>
                <a:schemeClr val="tx1"/>
              </a:solidFill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FF95-58E8-17DB-0645-CC1A32B0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609235" cy="38616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a) Used for facial recognition and image processing.</a:t>
            </a:r>
            <a:endParaRPr lang="en-US" sz="2000" dirty="0"/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b) Training with a large database of pictures.</a:t>
            </a:r>
            <a:endParaRPr lang="en-US" sz="2000" dirty="0"/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c) Sampling layers for evaluations and optimization of models for accurate recognition results.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511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70673533-668C-5421-74D8-734463619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44" r="-3" b="-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98B0F-EC01-793F-9D49-C754DDFE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Generative Adversarial Networks (GANS) 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E8E3-491A-1AD4-8E53-1086F8FF9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555447" cy="385271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a)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dirty="0">
                <a:ea typeface="+mn-lt"/>
                <a:cs typeface="+mn-lt"/>
              </a:rPr>
              <a:t>Learn deep representations without extensive annotated training data.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b) Competitive process involving a pair of networks.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c) Applications include image synthesis, semantic image editing, style transfer, image super resolution, and classification.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988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14F8181-18CA-0BF7-4128-28B5CE164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845" b="-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3E1BC-3355-0D5E-E4B7-2BC87CF82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pPr lvl="1"/>
            <a:r>
              <a:rPr lang="en-US" sz="2600" b="1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Radial Basis Function Networks (RBFNs)</a:t>
            </a:r>
            <a:endParaRPr lang="en-US" sz="26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7CEE-D12A-F3CA-67FC-1003D9FE5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573376" cy="36913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200" dirty="0">
                <a:ea typeface="+mn-lt"/>
                <a:cs typeface="+mn-lt"/>
              </a:rPr>
              <a:t>a) Three-layer feed-forward network.</a:t>
            </a:r>
            <a:endParaRPr lang="en-US" sz="2200"/>
          </a:p>
          <a:p>
            <a:pPr>
              <a:buNone/>
            </a:pPr>
            <a:r>
              <a:rPr lang="en-US" sz="2200" dirty="0">
                <a:ea typeface="+mn-lt"/>
                <a:cs typeface="+mn-lt"/>
              </a:rPr>
              <a:t>b) Linear transfer function for output units.</a:t>
            </a:r>
            <a:endParaRPr lang="en-US" sz="2200"/>
          </a:p>
          <a:p>
            <a:pPr>
              <a:buNone/>
            </a:pPr>
            <a:r>
              <a:rPr lang="en-US" sz="2200" dirty="0">
                <a:ea typeface="+mn-lt"/>
                <a:cs typeface="+mn-lt"/>
              </a:rPr>
              <a:t>c) Nonlinear transfer function (often Gaussian) for hidden layer neurons.</a:t>
            </a: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       (Chen, Cowan and Grant, 1991)</a:t>
            </a:r>
            <a:endParaRPr lang="en-US" sz="1100"/>
          </a:p>
          <a:p>
            <a:pPr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3314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16" descr="Abstract picture of the brain made up of patterns">
            <a:extLst>
              <a:ext uri="{FF2B5EF4-FFF2-40B4-BE49-F238E27FC236}">
                <a16:creationId xmlns:a16="http://schemas.microsoft.com/office/drawing/2014/main" id="{335CFC94-D8A3-E9EC-1B69-B95E13078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0" b="1800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593EC-9313-1995-1A3E-90824222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/>
            <a:r>
              <a:rPr lang="en-US" sz="3600" b="1">
                <a:solidFill>
                  <a:schemeClr val="bg1"/>
                </a:solidFill>
              </a:rPr>
              <a:t>Training and Neural Networks Learning Algorithms</a:t>
            </a:r>
            <a:endParaRPr lang="en-US" sz="3600">
              <a:solidFill>
                <a:schemeClr val="bg1"/>
              </a:solidFill>
            </a:endParaRPr>
          </a:p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57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Chemical formulae are written on paper">
            <a:extLst>
              <a:ext uri="{FF2B5EF4-FFF2-40B4-BE49-F238E27FC236}">
                <a16:creationId xmlns:a16="http://schemas.microsoft.com/office/drawing/2014/main" id="{52754F13-D4CD-DD26-E4CC-9F9EF6062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063C-27DD-BB89-F34D-9F72EB57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91495"/>
            <a:ext cx="10506456" cy="1354366"/>
          </a:xfrm>
        </p:spPr>
        <p:txBody>
          <a:bodyPr anchor="b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  <a:ea typeface="+mj-lt"/>
                <a:cs typeface="+mj-lt"/>
              </a:rPr>
              <a:t>TRAINING : 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C72E-0421-FBF0-FDA6-D653195E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a) Choosing the number of neurons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b) Regularization methods (dropout, weight decay)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c) Learning rate and convergence considerations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lowing lungs on black background">
            <a:extLst>
              <a:ext uri="{FF2B5EF4-FFF2-40B4-BE49-F238E27FC236}">
                <a16:creationId xmlns:a16="http://schemas.microsoft.com/office/drawing/2014/main" id="{EC8C7B39-070D-782E-76F6-32259495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6" b="762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061B9-D4FC-07B6-1A2C-7259BFF0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400" b="1"/>
            </a:br>
            <a:r>
              <a:rPr lang="en-US" sz="4400" b="1"/>
              <a:t>LEARNING ALGORITHMS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474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3" name="Picture 4" descr="An example of a molecular structure">
            <a:extLst>
              <a:ext uri="{FF2B5EF4-FFF2-40B4-BE49-F238E27FC236}">
                <a16:creationId xmlns:a16="http://schemas.microsoft.com/office/drawing/2014/main" id="{21E112D9-8533-C9B6-7C6D-4819DC016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51" b="1223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15349-E620-64A0-95CB-FC07FD9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pPr lvl="1"/>
            <a:r>
              <a:rPr lang="en-US" sz="6000" dirty="0">
                <a:solidFill>
                  <a:srgbClr val="FFFFFF"/>
                </a:solidFill>
                <a:latin typeface="+mj-lt"/>
                <a:ea typeface="+mj-lt"/>
                <a:cs typeface="+mj-lt"/>
              </a:rPr>
              <a:t>Backpropagation Learning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05DE-F4BC-1E5E-0FFC-DB05703D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72257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Crucial learning algorithm in neural networks.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Computes partial derivatives of the error with respect to each weight.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Modifies network weights based on these derivatives.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Error decreases towards a local minimum by weighting the negative derivatives.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7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36B0A-188B-4C42-D9D5-15B0E265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Questions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7FFF71E-7DB2-B901-2EAA-8EFF9508E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308690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92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11CAAD48-341D-92A8-A416-9FFB54A7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300" r="-2" b="45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E1C61-EE41-AF05-A549-5E95DBA9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pPr lvl="1"/>
            <a:r>
              <a:rPr lang="en-US" sz="6000" dirty="0">
                <a:solidFill>
                  <a:srgbClr val="FFFFFF"/>
                </a:solidFill>
                <a:latin typeface="+mj-lt"/>
                <a:ea typeface="+mj-lt"/>
                <a:cs typeface="+mj-lt"/>
              </a:rPr>
              <a:t>Hebbian Learning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81EB-8EAC-067C-08DE-B0CFB810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Key idea in connectionism.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Modifies synaptic connections based on activation patterns.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Connection strength increases with repeated stimulation.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Based on Hebb's 1949 theory of Hebbian Learning.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3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Pins pinned on a white surface and connecting a black thread">
            <a:extLst>
              <a:ext uri="{FF2B5EF4-FFF2-40B4-BE49-F238E27FC236}">
                <a16:creationId xmlns:a16="http://schemas.microsoft.com/office/drawing/2014/main" id="{F11C8B04-3DA2-3F60-CF92-32A39A34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205" r="-2" b="239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20283-C88F-084F-BADF-43C8AF40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pPr lvl="1"/>
            <a:r>
              <a:rPr lang="en-US" sz="6000">
                <a:solidFill>
                  <a:srgbClr val="FFFFFF"/>
                </a:solidFill>
                <a:latin typeface="+mj-lt"/>
                <a:ea typeface="+mj-lt"/>
                <a:cs typeface="+mj-lt"/>
              </a:rPr>
              <a:t>Perceptron Learning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D82C-6A2F-1791-1ECA-0AAA3A994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Single layer neural network for pattern classification.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Trained to produce correct target vector for given input vector.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Utilizes perceptron learning rule for training.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Well-suited for simple problems in pattern classification.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2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8B1EA-D94A-B1F6-6E6E-14559FD2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/>
              <a:t>Applications of Neural Network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7B677-A0C3-4BF1-8361-7487ADC6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6" r="21844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B38B-36AA-6B0B-7971-A44EAC6A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Recommendation Systems 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Provide content recommendations to users.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Enable automatic personalization to a large user base.</a:t>
            </a:r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Facial Recognition: 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Robust facial recognition in surveillance, authentication, and selective entries.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Convolutional Neural Networks (CNN) process large datasets for accurate recognition results.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200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56ED48-1E00-495A-6E04-A2364980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/>
              <a:t>Applications of Neural Network</a:t>
            </a:r>
            <a:endParaRPr lang="en-US" sz="3200"/>
          </a:p>
        </p:txBody>
      </p:sp>
      <p:pic>
        <p:nvPicPr>
          <p:cNvPr id="5" name="Picture 4" descr="A delivery drone carrying a package inside a warehouse">
            <a:extLst>
              <a:ext uri="{FF2B5EF4-FFF2-40B4-BE49-F238E27FC236}">
                <a16:creationId xmlns:a16="http://schemas.microsoft.com/office/drawing/2014/main" id="{55C0D95C-335D-4BAC-4513-ADE37F82E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9" r="19634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E5FA-D29F-2E5A-0D68-1CA13C064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Aerospace Applications: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Time Delay Neural Networks (TNN), applied in aerospace engineering.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Used for fault diagnosis, auto piloting, control system security, and dynamic simulations.</a:t>
            </a:r>
            <a:endParaRPr lang="en-US" sz="1400" dirty="0"/>
          </a:p>
          <a:p>
            <a:pPr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Defense Systems: 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Used for logistics, armed attack analysis, object location, air patrols, maritime patrols, and controlling automated drones.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Convolutional Neural Networks (CNN) utilized for underwater mine detection and image processing.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0664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8689BE-51B2-403B-B447-49C08537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/>
              <a:t>Applications of Neural Network</a:t>
            </a:r>
            <a:endParaRPr lang="en-US" sz="3200"/>
          </a:p>
        </p:txBody>
      </p:sp>
      <p:pic>
        <p:nvPicPr>
          <p:cNvPr id="7" name="Picture 6" descr="Close up photo of colourful graph data">
            <a:extLst>
              <a:ext uri="{FF2B5EF4-FFF2-40B4-BE49-F238E27FC236}">
                <a16:creationId xmlns:a16="http://schemas.microsoft.com/office/drawing/2014/main" id="{49D5A2C1-43B8-D8F4-7E0A-1B57D8EB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8" r="3309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859-A5CE-8AC8-3C59-12AA03C66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Stock Market Prediction: 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Neural networks, particularly Multilayer Perceptron (MLP), used for real-time stock market predictions.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MLP models analyze past performances, annual returns, and ratios for accurate predictions.</a:t>
            </a:r>
            <a:endParaRPr lang="en-US" sz="1400" dirty="0"/>
          </a:p>
          <a:p>
            <a:pPr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Social Media Analysis: 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Analyze social media user behaviors for competitive analysis and data mining.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MLP models forecast social media trends using factors like user preferences and bookmarked choices.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8140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ows pointing towards different directions">
            <a:extLst>
              <a:ext uri="{FF2B5EF4-FFF2-40B4-BE49-F238E27FC236}">
                <a16:creationId xmlns:a16="http://schemas.microsoft.com/office/drawing/2014/main" id="{9E19B752-E702-66BC-FA83-FC2823504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A368E-796C-E44D-BBBC-C40BC7C1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56415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/>
            <a:r>
              <a:rPr lang="en-US" sz="3100" b="1" dirty="0">
                <a:solidFill>
                  <a:schemeClr val="bg1"/>
                </a:solidFill>
              </a:rPr>
              <a:t>CHALLENGES AND FUTURE DIRECTIONS</a:t>
            </a:r>
          </a:p>
          <a:p>
            <a:pPr algn="ctr"/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970ABA0A-AAC8-2483-3199-C8980D59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b="1"/>
              <a:t>Challenges :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D01DA2-FC8D-0A9B-F589-8EA793FF9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909728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73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65E81-6F7B-4F50-2671-4BF7937B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b="1">
                <a:ea typeface="+mj-lt"/>
                <a:cs typeface="+mj-lt"/>
              </a:rPr>
              <a:t>Advances in neural network research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0F15194-BA1D-F48C-F7CA-DC6438D49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8337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48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AF331-F2B7-6474-453F-9D871770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3400" b="1">
                <a:latin typeface="+mj-lt"/>
                <a:ea typeface="+mj-lt"/>
                <a:cs typeface="+mj-lt"/>
              </a:rPr>
              <a:t>Potential future applications and impact of neural networks</a:t>
            </a:r>
            <a:endParaRPr lang="en-US" sz="3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FBE68A-D078-2E49-6715-33D34DE55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63879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2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Brain made out of yellow balls">
            <a:extLst>
              <a:ext uri="{FF2B5EF4-FFF2-40B4-BE49-F238E27FC236}">
                <a16:creationId xmlns:a16="http://schemas.microsoft.com/office/drawing/2014/main" id="{F8CBCBE2-9653-9577-01DA-B41D9CB3D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77" b="172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FAACB-05BC-F92C-8CE0-3A7D0EB5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  <a:ea typeface="+mj-lt"/>
                <a:cs typeface="+mj-lt"/>
              </a:rPr>
              <a:t>CONCLUSION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8353-0BB5-6256-C5DE-62FD0534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Neural networks mimic the human brain and process information through interconnected nodes.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Different network architectures include feedforward, recurrent, convolutional, generative adversarial, and radial basis function networks.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Training algorithms like backpropagation, Hebbian learning, and perceptron learning improve network performance.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Neural networks have diverse applications such as recommendation systems, facial recognition, stock market prediction, social media analysis, aerospace, and defense.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Challenges include overfitting, data availability, interpretability, and advancements like attention mechanisms and graph neural networks.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9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8AD897-8962-3CE0-D039-0F8765C12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9" r="4706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D35C-8A37-D40A-763A-DDCE55D2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408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YUP. HERE IS THE ANSWER</a:t>
            </a:r>
            <a:br>
              <a:rPr lang="en-US" sz="3200" dirty="0"/>
            </a:br>
            <a:r>
              <a:rPr lang="en-US" sz="3200" dirty="0"/>
              <a:t>"</a:t>
            </a:r>
            <a:r>
              <a:rPr lang="en-US" sz="3200" b="1" dirty="0">
                <a:solidFill>
                  <a:srgbClr val="FF0000"/>
                </a:solidFill>
              </a:rPr>
              <a:t>NEURAL NETWORK</a:t>
            </a:r>
            <a:r>
              <a:rPr lang="en-US" sz="3200" dirty="0"/>
              <a:t>"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90DD3-2B56-A888-E6F4-508693A259C0}"/>
              </a:ext>
            </a:extLst>
          </p:cNvPr>
          <p:cNvSpPr txBox="1"/>
          <p:nvPr/>
        </p:nvSpPr>
        <p:spPr>
          <a:xfrm>
            <a:off x="10455554" y="6596671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, sans-serif"/>
              </a:rPr>
              <a:t>Source : (</a:t>
            </a:r>
            <a:r>
              <a:rPr lang="en-US" sz="1100" err="1">
                <a:solidFill>
                  <a:schemeClr val="bg1"/>
                </a:solidFill>
                <a:latin typeface="Roboto, sans-serif"/>
              </a:rPr>
              <a:t>Jucutan</a:t>
            </a:r>
            <a:r>
              <a:rPr lang="en-US" sz="1100" dirty="0">
                <a:solidFill>
                  <a:schemeClr val="bg1"/>
                </a:solidFill>
                <a:latin typeface="Roboto, sans-serif"/>
              </a:rPr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91547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DBFDD-30DE-FC3C-AF2F-25515D46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References: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B573-654A-3ACB-6F02-353255C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913" y="1013371"/>
            <a:ext cx="7073050" cy="591598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Gurney, K., 1997. An introduction to neural networks. CRC press.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err="1">
                <a:latin typeface="Calibri"/>
                <a:ea typeface="Calibri"/>
                <a:cs typeface="Calibri"/>
              </a:rPr>
              <a:t>Jucutan</a:t>
            </a:r>
            <a:r>
              <a:rPr lang="en-US" sz="850" i="1" dirty="0">
                <a:latin typeface="Calibri"/>
                <a:ea typeface="Calibri"/>
                <a:cs typeface="Calibri"/>
              </a:rPr>
              <a:t>, K. (2018). Artificial Neural Network: The Brain Behind Today’s Smart Technology - Coding Dojo Blog. [online] Coding Dojo Blog. Available at: </a:t>
            </a:r>
            <a:r>
              <a:rPr lang="en-US" sz="850" i="1" dirty="0">
                <a:ea typeface="+mn-lt"/>
                <a:cs typeface="+mn-lt"/>
                <a:hlinkClick r:id="rId2"/>
              </a:rPr>
              <a:t>https://www.codingdojo.com/blog/artificial-neural-network-brain-behind-todays-smart-technology</a:t>
            </a:r>
            <a:r>
              <a:rPr lang="en-US" sz="850" i="1" dirty="0">
                <a:latin typeface="Calibri"/>
                <a:ea typeface="Calibri"/>
                <a:cs typeface="Calibri"/>
              </a:rPr>
              <a:t>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err="1">
                <a:latin typeface="Arial"/>
                <a:cs typeface="Arial"/>
              </a:rPr>
              <a:t>Macukow</a:t>
            </a:r>
            <a:r>
              <a:rPr lang="en-US" sz="850" i="1" dirty="0">
                <a:latin typeface="Arial"/>
                <a:cs typeface="Arial"/>
              </a:rPr>
              <a:t>, B., 2016. Neural networks–state of art, brief history, basic models and architecture. In Computer Information Systems and Industrial Management: 15th IFIP TC8 International Conference, CISIM 2016, Vilnius, Lithuania, September 14-16, 2016, Proceedings 15 (pp. 3-14). Springer International Publishing.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Müller, B., Reinhardt, J. and Strickland, M.T., 1995. Neural networks: an introduction. Springer Science &amp; Business Media.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Abraham, A., 2005. Artificial neural networks. Handbook of measuring system design.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Gershenson, C., 2003. Artificial neural networks for beginners. </a:t>
            </a:r>
            <a:r>
              <a:rPr lang="en-US" sz="850" i="1" err="1">
                <a:latin typeface="Arial"/>
                <a:cs typeface="Arial"/>
              </a:rPr>
              <a:t>arXiv</a:t>
            </a:r>
            <a:r>
              <a:rPr lang="en-US" sz="850" i="1" dirty="0">
                <a:latin typeface="Arial"/>
                <a:cs typeface="Arial"/>
              </a:rPr>
              <a:t> preprint cs/0308031.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Kaushik, V. (2021). 8 Applications of Neural Networks | Analytics Steps. [online] </a:t>
            </a:r>
            <a:r>
              <a:rPr lang="en-US" sz="850" i="1" dirty="0">
                <a:latin typeface="Arial"/>
                <a:cs typeface="Arial"/>
                <a:hlinkClick r:id="rId3"/>
              </a:rPr>
              <a:t>www.analyticssteps.com</a:t>
            </a:r>
            <a:r>
              <a:rPr lang="en-US" sz="850" i="1" dirty="0">
                <a:latin typeface="Arial"/>
                <a:cs typeface="Arial"/>
              </a:rPr>
              <a:t>. Available at: </a:t>
            </a:r>
            <a:r>
              <a:rPr lang="en-US" sz="850" i="1" dirty="0">
                <a:latin typeface="Arial"/>
                <a:cs typeface="Arial"/>
                <a:hlinkClick r:id="rId4"/>
              </a:rPr>
              <a:t>https://www.analyticssteps.com/blogs/8-applications-neural-networks</a:t>
            </a:r>
            <a:r>
              <a:rPr lang="en-US" sz="850" i="1" dirty="0">
                <a:latin typeface="Arial"/>
                <a:cs typeface="Arial"/>
              </a:rPr>
              <a:t>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Benardos, P.G. and </a:t>
            </a:r>
            <a:r>
              <a:rPr lang="en-US" sz="850" i="1" err="1">
                <a:latin typeface="Arial"/>
                <a:cs typeface="Arial"/>
              </a:rPr>
              <a:t>Vosniakos</a:t>
            </a:r>
            <a:r>
              <a:rPr lang="en-US" sz="850" i="1" dirty="0">
                <a:latin typeface="Arial"/>
                <a:cs typeface="Arial"/>
              </a:rPr>
              <a:t>, G.C., 2007. Optimizing feedforward artificial neural network architecture. Engineering applications of artificial intelligence, 20(3), pp.365-382.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Creswell, A., White, T., Dumoulin, V., Arulkumaran, K., Sengupta, B. and Bharath, A.A., 2018. Generative adversarial networks: An overview. IEEE signal processing magazine, 35(1), pp.53-65.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Sze, V., Chen, Y.H., Yang, T.J. and Emer, J.S., 2017. Efficient processing of deep neural networks: A tutorial and survey. Proceedings of the IEEE, 105(12), pp.2295-2329.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err="1">
                <a:latin typeface="Arial"/>
                <a:cs typeface="Arial"/>
              </a:rPr>
              <a:t>GeeksforGeeks</a:t>
            </a:r>
            <a:r>
              <a:rPr lang="en-US" sz="850" i="1" dirty="0">
                <a:latin typeface="Arial"/>
                <a:cs typeface="Arial"/>
              </a:rPr>
              <a:t>. (2023). Advantages and Disadvantages of Deep Learning. [online] Available at: </a:t>
            </a:r>
            <a:r>
              <a:rPr lang="en-US" sz="850" i="1" dirty="0">
                <a:ea typeface="+mn-lt"/>
                <a:cs typeface="+mn-lt"/>
                <a:hlinkClick r:id="rId5"/>
              </a:rPr>
              <a:t>https://www.geeksforgeeks.org/advantages-and-disadvantages-of-deep-learning/</a:t>
            </a:r>
            <a:r>
              <a:rPr lang="en-US" sz="850" i="1" dirty="0">
                <a:latin typeface="Arial"/>
                <a:cs typeface="Arial"/>
              </a:rPr>
              <a:t>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IBM Developer. (n.d.). Deep learning architectures. [online] Available at: </a:t>
            </a:r>
            <a:r>
              <a:rPr lang="en-US" sz="850" i="1" dirty="0">
                <a:latin typeface="Arial"/>
                <a:cs typeface="Arial"/>
                <a:hlinkClick r:id="rId6"/>
              </a:rPr>
              <a:t>https://developer.ibm.com/articles/cc-machine-learning-deep-learning-architectures/</a:t>
            </a:r>
            <a:r>
              <a:rPr lang="en-US" sz="850" i="1" dirty="0">
                <a:latin typeface="Arial"/>
                <a:cs typeface="Arial"/>
              </a:rPr>
              <a:t>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Wang, S., Nepal, S., Rudolph, C., Grobler, M., Chen, S. and Chen, T., 2020. Backdoor attacks against transfer learning with pre-trained deep learning models. IEEE Transactions on Services Computing, 15(3), pp.1526-1539.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Arulkumaran, K., Deisenroth, M.P., Brundage, M. and Bharath, A.A., 2017. Deep reinforcement learning: A brief survey. IEEE Signal Processing Magazine, 34(6), pp.26-38.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err="1">
                <a:latin typeface="Arial"/>
                <a:cs typeface="Arial"/>
              </a:rPr>
              <a:t>Lotfinejad</a:t>
            </a:r>
            <a:r>
              <a:rPr lang="en-US" sz="850" i="1" dirty="0">
                <a:latin typeface="Arial"/>
                <a:cs typeface="Arial"/>
              </a:rPr>
              <a:t>, M. (2023). Deep Learning Applications.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</a:rPr>
              <a:t>Potential, challenges and future directions for deep learning in prognostics and health management applications’ 2020, Engineering Applications of Artificial Intelligence, vol. 92, p. 103678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dirty="0">
                <a:latin typeface="Arial"/>
                <a:cs typeface="Arial"/>
                <a:hlinkClick r:id="rId7"/>
              </a:rPr>
              <a:t>www.linkedin.com</a:t>
            </a:r>
            <a:r>
              <a:rPr lang="en-US" sz="850" i="1" dirty="0">
                <a:latin typeface="Arial"/>
                <a:cs typeface="Arial"/>
              </a:rPr>
              <a:t>. (n.d.). What are the current challenges and limitations of neural networks and deep learning? [online] Available at: </a:t>
            </a:r>
            <a:r>
              <a:rPr lang="en-US" sz="850" i="1" dirty="0">
                <a:latin typeface="Arial"/>
                <a:cs typeface="Arial"/>
                <a:hlinkClick r:id="rId8"/>
              </a:rPr>
              <a:t>https://www.linkedin.com/advice/3/what-current-challenges-limitations-neural#:~:text=One%20of%20the%20main%20challenges</a:t>
            </a:r>
            <a:r>
              <a:rPr lang="en-US" sz="850" i="1" dirty="0">
                <a:latin typeface="Arial"/>
                <a:cs typeface="Arial"/>
              </a:rPr>
              <a:t> [Accessed 24 Jun. 2023].</a:t>
            </a:r>
            <a:endParaRPr lang="en-US" sz="850" i="1" dirty="0"/>
          </a:p>
          <a:p>
            <a:pPr>
              <a:lnSpc>
                <a:spcPct val="100000"/>
              </a:lnSpc>
              <a:buAutoNum type="arabicParenR"/>
            </a:pPr>
            <a:r>
              <a:rPr lang="en-US" sz="850" i="1" err="1">
                <a:latin typeface="Arial"/>
                <a:cs typeface="Arial"/>
              </a:rPr>
              <a:t>ReadWrite</a:t>
            </a:r>
            <a:r>
              <a:rPr lang="en-US" sz="850" i="1" dirty="0">
                <a:latin typeface="Arial"/>
                <a:cs typeface="Arial"/>
              </a:rPr>
              <a:t>. (2019). Everything You Need to Know About the Future of Neural Networks. [online] Available at: </a:t>
            </a:r>
            <a:r>
              <a:rPr lang="en-US" sz="850" i="1" dirty="0">
                <a:latin typeface="Arial"/>
                <a:cs typeface="Arial"/>
                <a:hlinkClick r:id="rId9"/>
              </a:rPr>
              <a:t>https://readwrite.com/everything-you-need-to-know-about-the-future-of-neural-networks/</a:t>
            </a:r>
            <a:r>
              <a:rPr lang="en-US" sz="850" i="1" dirty="0">
                <a:latin typeface="Arial"/>
                <a:cs typeface="Arial"/>
              </a:rPr>
              <a:t>.</a:t>
            </a:r>
            <a:endParaRPr lang="en-US" sz="850" i="1" dirty="0"/>
          </a:p>
          <a:p>
            <a:pPr>
              <a:lnSpc>
                <a:spcPct val="100000"/>
              </a:lnSpc>
            </a:pPr>
            <a:endParaRPr lang="en-US" sz="850" i="1" dirty="0"/>
          </a:p>
          <a:p>
            <a:pPr>
              <a:lnSpc>
                <a:spcPct val="100000"/>
              </a:lnSpc>
            </a:pPr>
            <a:endParaRPr lang="en-US" sz="850" i="1" dirty="0"/>
          </a:p>
          <a:p>
            <a:pPr>
              <a:lnSpc>
                <a:spcPct val="100000"/>
              </a:lnSpc>
            </a:pPr>
            <a:endParaRPr lang="en-US" sz="850" i="1" dirty="0"/>
          </a:p>
          <a:p>
            <a:pPr>
              <a:lnSpc>
                <a:spcPct val="100000"/>
              </a:lnSpc>
            </a:pPr>
            <a:endParaRPr lang="en-US" sz="850" i="1" dirty="0"/>
          </a:p>
        </p:txBody>
      </p:sp>
    </p:spTree>
    <p:extLst>
      <p:ext uri="{BB962C8B-B14F-4D97-AF65-F5344CB8AC3E}">
        <p14:creationId xmlns:p14="http://schemas.microsoft.com/office/powerpoint/2010/main" val="394310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D318760A-85EB-FE1B-940F-E68A2AF14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8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09EA2-6AAF-FC39-231A-24F7FEE7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2" y="1337516"/>
            <a:ext cx="486604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ANY QUERIES 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3AA25-0992-B973-C45F-F663C844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0A62B1E-C702-68B8-7141-6BE503FEB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Picture 15" descr="Sphere of mesh and nodes">
            <a:extLst>
              <a:ext uri="{FF2B5EF4-FFF2-40B4-BE49-F238E27FC236}">
                <a16:creationId xmlns:a16="http://schemas.microsoft.com/office/drawing/2014/main" id="{BBF5B0EB-1DAC-EA46-1244-2718CA70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66" b="234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517FC-1748-26C1-1B9A-9CEC83F8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AGENDAS</a:t>
            </a: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E562-9C87-5E4D-8BAF-F65E8D66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077293"/>
            <a:ext cx="10509504" cy="35152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INTRODUCTION 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HISTORY AND BACKGROUND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WHY NEURAL NETWORKS ?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BASIC CONCEPTS OF ARTIFICIAL NEURONS 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NEURAL NETWORK ARCHITECTURE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TRAINING AND NEURAL NETWORK ALGORITHMS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APPLICATION OF NEURAL NETWORKS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CHALLENGES AND FUTURE DIRECTIONS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CONCLUSION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REFERENCES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BEAD0-AC4E-B514-BD0D-C7971B20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/>
              <a:t>INTRODUCTION</a:t>
            </a:r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0A6C-B07F-675B-A833-00A2A105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According to (</a:t>
            </a:r>
            <a:r>
              <a:rPr lang="en-US" sz="1700">
                <a:latin typeface="Arial"/>
                <a:ea typeface="+mn-lt"/>
                <a:cs typeface="Arial"/>
              </a:rPr>
              <a:t>Gurney, K., 1997</a:t>
            </a:r>
            <a:r>
              <a:rPr lang="en-US" sz="1700">
                <a:ea typeface="+mn-lt"/>
                <a:cs typeface="+mn-lt"/>
              </a:rPr>
              <a:t>):</a:t>
            </a:r>
            <a:endParaRPr lang="en-US" sz="1700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A neural network is a computer system inspired by the human brain that processes information through interconnected nodes.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 descr="Digital art of brain">
            <a:extLst>
              <a:ext uri="{FF2B5EF4-FFF2-40B4-BE49-F238E27FC236}">
                <a16:creationId xmlns:a16="http://schemas.microsoft.com/office/drawing/2014/main" id="{5E394164-9CDC-78C4-18C5-3497FB7C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0" r="17827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33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8CB0E-A5AA-F156-0008-A167C135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64" y="362704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HISTORY &amp; BACKGROUND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1EF88-D5BF-AFD2-3414-2E9E631F90FF}"/>
              </a:ext>
            </a:extLst>
          </p:cNvPr>
          <p:cNvSpPr txBox="1"/>
          <p:nvPr/>
        </p:nvSpPr>
        <p:spPr>
          <a:xfrm>
            <a:off x="5351164" y="586822"/>
            <a:ext cx="6002636" cy="13142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According to ( Müller, B., Reinhardt, J. and Strickland, M.T., 1995)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66600F-E140-0262-DC48-4C6BD545E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72488"/>
              </p:ext>
            </p:extLst>
          </p:nvPr>
        </p:nvGraphicFramePr>
        <p:xfrm>
          <a:off x="537882" y="1766047"/>
          <a:ext cx="11189029" cy="472630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74374">
                  <a:extLst>
                    <a:ext uri="{9D8B030D-6E8A-4147-A177-3AD203B41FA5}">
                      <a16:colId xmlns:a16="http://schemas.microsoft.com/office/drawing/2014/main" val="3013837682"/>
                    </a:ext>
                  </a:extLst>
                </a:gridCol>
                <a:gridCol w="1099152">
                  <a:extLst>
                    <a:ext uri="{9D8B030D-6E8A-4147-A177-3AD203B41FA5}">
                      <a16:colId xmlns:a16="http://schemas.microsoft.com/office/drawing/2014/main" val="782735035"/>
                    </a:ext>
                  </a:extLst>
                </a:gridCol>
                <a:gridCol w="6615503">
                  <a:extLst>
                    <a:ext uri="{9D8B030D-6E8A-4147-A177-3AD203B41FA5}">
                      <a16:colId xmlns:a16="http://schemas.microsoft.com/office/drawing/2014/main" val="2167130221"/>
                    </a:ext>
                  </a:extLst>
                </a:gridCol>
              </a:tblGrid>
              <a:tr h="3325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Stage</a:t>
                      </a:r>
                      <a:endParaRPr lang="en-US" sz="1600" b="1">
                        <a:effectLst/>
                      </a:endParaRPr>
                    </a:p>
                  </a:txBody>
                  <a:tcPr marL="42449" marR="42449" marT="21224" marB="2122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b="1">
                        <a:effectLst/>
                      </a:endParaRPr>
                    </a:p>
                  </a:txBody>
                  <a:tcPr marL="42449" marR="42449" marT="21224" marB="2122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>
                          <a:effectLst/>
                        </a:rPr>
                        <a:t>Development</a:t>
                      </a:r>
                      <a:endParaRPr lang="en-US" sz="1600" b="1">
                        <a:effectLst/>
                      </a:endParaRPr>
                    </a:p>
                  </a:txBody>
                  <a:tcPr marL="42449" marR="42449" marT="21224" marB="21224" anchor="b"/>
                </a:tc>
                <a:extLst>
                  <a:ext uri="{0D108BD9-81ED-4DB2-BD59-A6C34878D82A}">
                    <a16:rowId xmlns:a16="http://schemas.microsoft.com/office/drawing/2014/main" val="3465224907"/>
                  </a:ext>
                </a:extLst>
              </a:tr>
              <a:tr h="364266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McCulloch-Pitts Neuron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1943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Warren McCulloch and Walter Pitts proposed a simplified model of a biological neuron.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1693742093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Perceptron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1957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Frank Rosenblatt developed the perceptron, an early neural network capable of learning and decision-making.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3209379998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Backpropagation Algorithm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1974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Paul </a:t>
                      </a:r>
                      <a:r>
                        <a:rPr lang="en-US" sz="1200" err="1">
                          <a:effectLst/>
                        </a:rPr>
                        <a:t>Werbos</a:t>
                      </a:r>
                      <a:r>
                        <a:rPr lang="en-US" sz="1200" dirty="0">
                          <a:effectLst/>
                        </a:rPr>
                        <a:t> introduced the backpropagation algorithm for adjusting weights in a neural network.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993681121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Connectionism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1980s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Researchers explored connectionism, which views cognitive processes as interconnected processing units.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1919152718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Multilayer </a:t>
                      </a:r>
                      <a:r>
                        <a:rPr lang="en-US" sz="1200" err="1">
                          <a:effectLst/>
                        </a:rPr>
                        <a:t>Perceptrons</a:t>
                      </a:r>
                      <a:endParaRPr lang="en-US" sz="1200" dirty="0" err="1">
                        <a:effectLst/>
                      </a:endParaRP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Multilayer </a:t>
                      </a:r>
                      <a:r>
                        <a:rPr lang="en-US" sz="1200" err="1">
                          <a:effectLst/>
                        </a:rPr>
                        <a:t>perceptrons</a:t>
                      </a:r>
                      <a:r>
                        <a:rPr lang="en-US" sz="1200" dirty="0">
                          <a:effectLst/>
                        </a:rPr>
                        <a:t> (MLPs) enabled the construction of deeper neural networks, leading to deep learning.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716190399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Support Vector Machines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2000s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Support vector machines (SVMs) gained popularity, overshadowing neural networks in machine learning.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2391956676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Deep Learning Resurgence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2010s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Advances in computation, data availability, and training algorithms revitalized interest in deep learning.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2551078554"/>
                  </a:ext>
                </a:extLst>
              </a:tr>
              <a:tr h="40386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Breakthrough Applications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2010s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Deep learning-based neural networks achieved significant success in areas like image recognition and NLP.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810900263"/>
                  </a:ext>
                </a:extLst>
              </a:tr>
              <a:tr h="585994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Transformer Model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2017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The transformer model revolutionized NLP tasks, employing self-attention mechanisms for contextual understanding.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3029709696"/>
                  </a:ext>
                </a:extLst>
              </a:tr>
              <a:tr h="585994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Ongoing Advancements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42449" marR="42449" marT="21224" marB="21224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Current research focuses on improving training techniques, addressing limitations, and exploring new architectures.</a:t>
                      </a:r>
                    </a:p>
                  </a:txBody>
                  <a:tcPr marL="42449" marR="42449" marT="21224" marB="21224" anchor="ctr"/>
                </a:tc>
                <a:extLst>
                  <a:ext uri="{0D108BD9-81ED-4DB2-BD59-A6C34878D82A}">
                    <a16:rowId xmlns:a16="http://schemas.microsoft.com/office/drawing/2014/main" val="30249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90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ngle view of circuit shaped like a brain">
            <a:extLst>
              <a:ext uri="{FF2B5EF4-FFF2-40B4-BE49-F238E27FC236}">
                <a16:creationId xmlns:a16="http://schemas.microsoft.com/office/drawing/2014/main" id="{3F130E89-5496-71B6-A4E0-ED57DFE5E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3" r="24796" b="2"/>
          <a:stretch/>
        </p:blipFill>
        <p:spPr>
          <a:xfrm>
            <a:off x="3116319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D3DE-3908-2818-980D-333C568D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Why Neural Networks ?</a:t>
            </a:r>
            <a:endParaRPr lang="en-US" sz="3200"/>
          </a:p>
          <a:p>
            <a:endParaRPr lang="en-US" sz="32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2C3-D0E6-E864-2C3F-170B59CC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984" y="843041"/>
            <a:ext cx="3661095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1500" b="1" dirty="0">
                <a:ea typeface="+mn-lt"/>
                <a:cs typeface="+mn-lt"/>
              </a:rPr>
              <a:t>Understanding the Brain: </a:t>
            </a:r>
            <a:endParaRPr lang="en-US"/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500" dirty="0">
                <a:ea typeface="+mn-lt"/>
                <a:cs typeface="+mn-lt"/>
              </a:rPr>
              <a:t>Researchers driven to comprehend human brain principles.</a:t>
            </a:r>
            <a:endParaRPr lang="en-US" sz="1500" dirty="0"/>
          </a:p>
          <a:p>
            <a:pPr lvl="1">
              <a:lnSpc>
                <a:spcPct val="100000"/>
              </a:lnSpc>
            </a:pPr>
            <a:r>
              <a:rPr lang="en-US" sz="1500" b="1" dirty="0">
                <a:ea typeface="+mn-lt"/>
                <a:cs typeface="+mn-lt"/>
              </a:rPr>
              <a:t>Overcoming Computational Limitations: 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500" dirty="0">
                <a:ea typeface="+mn-lt"/>
                <a:cs typeface="+mn-lt"/>
              </a:rPr>
              <a:t>Need for machines beyond sequential computers.</a:t>
            </a:r>
            <a:endParaRPr lang="en-US" sz="1500" dirty="0"/>
          </a:p>
          <a:p>
            <a:pPr lvl="1">
              <a:lnSpc>
                <a:spcPct val="100000"/>
              </a:lnSpc>
            </a:pPr>
            <a:r>
              <a:rPr lang="en-US" sz="1500" b="1" dirty="0">
                <a:ea typeface="+mn-lt"/>
                <a:cs typeface="+mn-lt"/>
              </a:rPr>
              <a:t>Focus on Complex Tasks: 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500" dirty="0">
                <a:ea typeface="+mn-lt"/>
                <a:cs typeface="+mn-lt"/>
              </a:rPr>
              <a:t>Surge in neural networks to tackle complex tasks.</a:t>
            </a:r>
            <a:endParaRPr lang="en-US" sz="1500" dirty="0"/>
          </a:p>
          <a:p>
            <a:pPr lvl="1">
              <a:lnSpc>
                <a:spcPct val="100000"/>
              </a:lnSpc>
            </a:pPr>
            <a:r>
              <a:rPr lang="en-US" sz="1500" b="1" dirty="0">
                <a:ea typeface="+mn-lt"/>
                <a:cs typeface="+mn-lt"/>
              </a:rPr>
              <a:t>Advantages over Traditional Computers: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500" dirty="0">
                <a:ea typeface="+mn-lt"/>
                <a:cs typeface="+mn-lt"/>
              </a:rPr>
              <a:t>Neural networks excel </a:t>
            </a:r>
            <a:r>
              <a:rPr lang="en-US" sz="1500">
                <a:ea typeface="+mn-lt"/>
                <a:cs typeface="+mn-lt"/>
              </a:rPr>
              <a:t>where traditional </a:t>
            </a:r>
            <a:r>
              <a:rPr lang="en-US" sz="1500" dirty="0">
                <a:ea typeface="+mn-lt"/>
                <a:cs typeface="+mn-lt"/>
              </a:rPr>
              <a:t>computers fall short.</a:t>
            </a:r>
            <a:endParaRPr lang="en-US" sz="1500" dirty="0"/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80709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A6584AF8-60DB-FC5E-967F-83EBA554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9" r="33465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90AC8-9DD8-CA56-895C-FFC9B10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>
            <a:normAutofit/>
          </a:bodyPr>
          <a:lstStyle/>
          <a:p>
            <a:pPr lvl="1"/>
            <a:r>
              <a:rPr lang="en-US" sz="3200">
                <a:latin typeface="+mj-lt"/>
                <a:ea typeface="+mj-lt"/>
                <a:cs typeface="+mj-lt"/>
              </a:rPr>
              <a:t>Basic concepts of artificial neurons and neural networks :</a:t>
            </a:r>
            <a:endParaRPr lang="en-US" sz="3200"/>
          </a:p>
          <a:p>
            <a:endParaRPr lang="en-US" sz="3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49D8-4043-D2D9-8B5E-721968EB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0101" y="753394"/>
            <a:ext cx="3150108" cy="53512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 dirty="0">
                <a:ea typeface="+mn-lt"/>
                <a:cs typeface="+mn-lt"/>
              </a:rPr>
              <a:t>Artificial Neurons:</a:t>
            </a:r>
            <a:r>
              <a:rPr lang="en-US" sz="1700" dirty="0">
                <a:ea typeface="+mn-lt"/>
                <a:cs typeface="+mn-lt"/>
              </a:rPr>
              <a:t> </a:t>
            </a:r>
            <a:endParaRPr lang="en-US" sz="1700" dirty="0"/>
          </a:p>
          <a:p>
            <a:pPr marL="457200" lvl="1" indent="0">
              <a:buNone/>
            </a:pPr>
            <a:r>
              <a:rPr lang="en-US" sz="1700" dirty="0">
                <a:ea typeface="+mn-lt"/>
                <a:cs typeface="+mn-lt"/>
              </a:rPr>
              <a:t>Artificial neurons, also known as nodes, are the fundamental processing elements of neural networks. They are computational models inspired by natural neurons.</a:t>
            </a:r>
          </a:p>
          <a:p>
            <a:r>
              <a:rPr lang="en-US" sz="1600" b="1" dirty="0">
                <a:ea typeface="+mn-lt"/>
                <a:cs typeface="+mn-lt"/>
              </a:rPr>
              <a:t>Neural Signal Processing: </a:t>
            </a:r>
          </a:p>
          <a:p>
            <a:pPr marL="457200" lvl="1" indent="0">
              <a:buNone/>
            </a:pPr>
            <a:r>
              <a:rPr lang="en-US" sz="1700" dirty="0">
                <a:ea typeface="+mn-lt"/>
                <a:cs typeface="+mn-lt"/>
              </a:rPr>
              <a:t>Artificial neurons receive input signals through synapses, similar to natural neurons receiving signals through dendrites or membranes.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5259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1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Neuron system in 3D rendering">
            <a:extLst>
              <a:ext uri="{FF2B5EF4-FFF2-40B4-BE49-F238E27FC236}">
                <a16:creationId xmlns:a16="http://schemas.microsoft.com/office/drawing/2014/main" id="{05501452-3804-FB81-3491-0610953DF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16838" b="-1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80" name="Freeform: Shape 83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5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65609A-FB23-4F1E-E13B-EE25149B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>
            <a:normAutofit/>
          </a:bodyPr>
          <a:lstStyle/>
          <a:p>
            <a:pPr lvl="1"/>
            <a:r>
              <a:rPr lang="en-US" sz="3200">
                <a:latin typeface="+mj-lt"/>
                <a:ea typeface="+mj-lt"/>
                <a:cs typeface="+mj-lt"/>
              </a:rPr>
              <a:t>Basic concepts of artificial neurons and neural networks :</a:t>
            </a:r>
            <a:endParaRPr lang="en-US" sz="3200"/>
          </a:p>
          <a:p>
            <a:endParaRPr lang="en-US" sz="32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8472286-6CA3-82E7-02E7-AB4D3D35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395" y="332053"/>
            <a:ext cx="3150108" cy="6113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b="1" dirty="0">
                <a:ea typeface="+mn-lt"/>
                <a:cs typeface="+mn-lt"/>
              </a:rPr>
              <a:t>Activation Threshold: </a:t>
            </a:r>
            <a:endParaRPr lang="en-US" sz="1700" b="1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700" dirty="0">
                <a:ea typeface="+mn-lt"/>
                <a:cs typeface="+mn-lt"/>
              </a:rPr>
              <a:t>If the input signals surpass a certain threshold, the artificial neuron is activated and emits an output signal through its axon.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b="1" dirty="0">
                <a:ea typeface="+mn-lt"/>
                <a:cs typeface="+mn-lt"/>
              </a:rPr>
              <a:t>Signal Transmission: </a:t>
            </a:r>
            <a:endParaRPr lang="en-US" sz="1700" b="1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700" dirty="0">
                <a:ea typeface="+mn-lt"/>
                <a:cs typeface="+mn-lt"/>
              </a:rPr>
              <a:t>The output signal from one artificial neuron can be transmitted to other neurons through synapses, simulating the interconnected nature of natural neural networks.</a:t>
            </a:r>
            <a:endParaRPr lang="en-US" sz="1700" dirty="0"/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23092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2E8E8"/>
      </a:lt2>
      <a:accent1>
        <a:srgbClr val="D4898C"/>
      </a:accent1>
      <a:accent2>
        <a:srgbClr val="CA916E"/>
      </a:accent2>
      <a:accent3>
        <a:srgbClr val="B0A472"/>
      </a:accent3>
      <a:accent4>
        <a:srgbClr val="9BAC5E"/>
      </a:accent4>
      <a:accent5>
        <a:srgbClr val="86AD70"/>
      </a:accent5>
      <a:accent6>
        <a:srgbClr val="63B566"/>
      </a:accent6>
      <a:hlink>
        <a:srgbClr val="568E8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AccentBoxVTI</vt:lpstr>
      <vt:lpstr>NEURAL  NETWORK</vt:lpstr>
      <vt:lpstr>Questions</vt:lpstr>
      <vt:lpstr>YUP. HERE IS THE ANSWER "NEURAL NETWORK"</vt:lpstr>
      <vt:lpstr>AGENDAS</vt:lpstr>
      <vt:lpstr>INTRODUCTION</vt:lpstr>
      <vt:lpstr>HISTORY &amp; BACKGROUND</vt:lpstr>
      <vt:lpstr>Why Neural Networks ? </vt:lpstr>
      <vt:lpstr>Basic concepts of artificial neurons and neural networks : </vt:lpstr>
      <vt:lpstr>Basic concepts of artificial neurons and neural networks : </vt:lpstr>
      <vt:lpstr>Neural Network Architectures</vt:lpstr>
      <vt:lpstr>Feedforward Neural Networks (Multilayer Perceptron)</vt:lpstr>
      <vt:lpstr>Recurrent Neural Networks (RNNs)</vt:lpstr>
      <vt:lpstr>Convolutional Neural Networks (CNNs)</vt:lpstr>
      <vt:lpstr>Generative Adversarial Networks (GANS) </vt:lpstr>
      <vt:lpstr>Radial Basis Function Networks (RBFNs)</vt:lpstr>
      <vt:lpstr>Training and Neural Networks Learning Algorithms </vt:lpstr>
      <vt:lpstr>TRAINING : </vt:lpstr>
      <vt:lpstr> LEARNING ALGORITHMS</vt:lpstr>
      <vt:lpstr>Backpropagation Learning</vt:lpstr>
      <vt:lpstr>Hebbian Learning</vt:lpstr>
      <vt:lpstr>Perceptron Learning</vt:lpstr>
      <vt:lpstr>Applications of Neural Network</vt:lpstr>
      <vt:lpstr>Applications of Neural Network</vt:lpstr>
      <vt:lpstr>Applications of Neural Network</vt:lpstr>
      <vt:lpstr>CHALLENGES AND FUTURE DIRECTIONS </vt:lpstr>
      <vt:lpstr>Challenges :</vt:lpstr>
      <vt:lpstr>Advances in neural network research</vt:lpstr>
      <vt:lpstr>Potential future applications and impact of neural networks</vt:lpstr>
      <vt:lpstr>CONCLUSION</vt:lpstr>
      <vt:lpstr>References:</vt:lpstr>
      <vt:lpstr>ANY QUERIES ?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757</cp:revision>
  <dcterms:created xsi:type="dcterms:W3CDTF">2023-07-01T09:36:57Z</dcterms:created>
  <dcterms:modified xsi:type="dcterms:W3CDTF">2023-07-04T03:53:14Z</dcterms:modified>
</cp:coreProperties>
</file>